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46"/>
  </p:notesMasterIdLst>
  <p:sldIdLst>
    <p:sldId id="256" r:id="rId2"/>
    <p:sldId id="262" r:id="rId3"/>
    <p:sldId id="269" r:id="rId4"/>
    <p:sldId id="285" r:id="rId5"/>
    <p:sldId id="257" r:id="rId6"/>
    <p:sldId id="287" r:id="rId7"/>
    <p:sldId id="268" r:id="rId8"/>
    <p:sldId id="267" r:id="rId9"/>
    <p:sldId id="283" r:id="rId10"/>
    <p:sldId id="284" r:id="rId11"/>
    <p:sldId id="296" r:id="rId12"/>
    <p:sldId id="297" r:id="rId13"/>
    <p:sldId id="298" r:id="rId14"/>
    <p:sldId id="299" r:id="rId15"/>
    <p:sldId id="300" r:id="rId16"/>
    <p:sldId id="276" r:id="rId17"/>
    <p:sldId id="281" r:id="rId18"/>
    <p:sldId id="295" r:id="rId19"/>
    <p:sldId id="280" r:id="rId20"/>
    <p:sldId id="301" r:id="rId21"/>
    <p:sldId id="302" r:id="rId22"/>
    <p:sldId id="303" r:id="rId23"/>
    <p:sldId id="304" r:id="rId24"/>
    <p:sldId id="289" r:id="rId25"/>
    <p:sldId id="291" r:id="rId26"/>
    <p:sldId id="290" r:id="rId27"/>
    <p:sldId id="258" r:id="rId28"/>
    <p:sldId id="260" r:id="rId29"/>
    <p:sldId id="273" r:id="rId30"/>
    <p:sldId id="274" r:id="rId31"/>
    <p:sldId id="275" r:id="rId32"/>
    <p:sldId id="305" r:id="rId33"/>
    <p:sldId id="263" r:id="rId34"/>
    <p:sldId id="314" r:id="rId35"/>
    <p:sldId id="315" r:id="rId36"/>
    <p:sldId id="307" r:id="rId37"/>
    <p:sldId id="309" r:id="rId38"/>
    <p:sldId id="308" r:id="rId39"/>
    <p:sldId id="310" r:id="rId40"/>
    <p:sldId id="311" r:id="rId41"/>
    <p:sldId id="312" r:id="rId42"/>
    <p:sldId id="313" r:id="rId43"/>
    <p:sldId id="316" r:id="rId44"/>
    <p:sldId id="27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1" autoAdjust="0"/>
    <p:restoredTop sz="79395" autoAdjust="0"/>
  </p:normalViewPr>
  <p:slideViewPr>
    <p:cSldViewPr snapToGrid="0">
      <p:cViewPr varScale="1">
        <p:scale>
          <a:sx n="91" d="100"/>
          <a:sy n="91" d="100"/>
        </p:scale>
        <p:origin x="582"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4F6CB-0441-4DBF-B5BB-665B543045D8}" type="datetimeFigureOut">
              <a:rPr lang="en-US" smtClean="0"/>
              <a:t>4/11/2018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D9B39-8538-43E5-8797-39972E9258D3}" type="slidenum">
              <a:rPr lang="en-US" smtClean="0"/>
              <a:t>‹#›</a:t>
            </a:fld>
            <a:endParaRPr lang="en-US"/>
          </a:p>
        </p:txBody>
      </p:sp>
    </p:spTree>
    <p:extLst>
      <p:ext uri="{BB962C8B-B14F-4D97-AF65-F5344CB8AC3E}">
        <p14:creationId xmlns:p14="http://schemas.microsoft.com/office/powerpoint/2010/main" val="135384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1</a:t>
            </a:fld>
            <a:endParaRPr lang="en-US"/>
          </a:p>
        </p:txBody>
      </p:sp>
    </p:spTree>
    <p:extLst>
      <p:ext uri="{BB962C8B-B14F-4D97-AF65-F5344CB8AC3E}">
        <p14:creationId xmlns:p14="http://schemas.microsoft.com/office/powerpoint/2010/main" val="199248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on May 2, 2013</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10</a:t>
            </a:fld>
            <a:endParaRPr lang="en-US"/>
          </a:p>
        </p:txBody>
      </p:sp>
    </p:spTree>
    <p:extLst>
      <p:ext uri="{BB962C8B-B14F-4D97-AF65-F5344CB8AC3E}">
        <p14:creationId xmlns:p14="http://schemas.microsoft.com/office/powerpoint/2010/main" val="179064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12</a:t>
            </a:fld>
            <a:endParaRPr lang="en-US"/>
          </a:p>
        </p:txBody>
      </p:sp>
    </p:spTree>
    <p:extLst>
      <p:ext uri="{BB962C8B-B14F-4D97-AF65-F5344CB8AC3E}">
        <p14:creationId xmlns:p14="http://schemas.microsoft.com/office/powerpoint/2010/main" val="2967161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Despite the efforts to evacuate, the slides resulted in significant damage to both the mine’s fixed infrastructure, including the main haul road, and somewhat surprisingly, to its fleet of mobile equipment, which had been moved to the far side of the pit. Damage to the fleet included 3 of the 13 shovels, 14 of the 100 haul trucks, and some other ancillary equipment including drills, bulldozers, and graders (haul trucks cost approximately $5 million and shovels about $45 million each). Some of the equipment was recovered, repaired, and returned to service, but most was a total loss.</a:t>
            </a:r>
          </a:p>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16</a:t>
            </a:fld>
            <a:endParaRPr lang="en-US"/>
          </a:p>
        </p:txBody>
      </p:sp>
    </p:spTree>
    <p:extLst>
      <p:ext uri="{BB962C8B-B14F-4D97-AF65-F5344CB8AC3E}">
        <p14:creationId xmlns:p14="http://schemas.microsoft.com/office/powerpoint/2010/main" val="352472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Despite the efforts to evacuate, the slides resulted in significant damage to both the mine’s fixed infrastructure, including the main haul road, and somewhat surprisingly, to its fleet of mobile equipment, which had been moved to the far side of the pit. Damage to the fleet included 3 of the 13 shovels, 14 of the 100 haul trucks, and some other ancillary equipment including drills, bulldozers, and graders (haul trucks cost approximately $5 million and shovels about $45 million each). Some of the equipment was recovered, repaired, and returned to service, but most was a total loss.</a:t>
            </a:r>
          </a:p>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17</a:t>
            </a:fld>
            <a:endParaRPr lang="en-US"/>
          </a:p>
        </p:txBody>
      </p:sp>
    </p:spTree>
    <p:extLst>
      <p:ext uri="{BB962C8B-B14F-4D97-AF65-F5344CB8AC3E}">
        <p14:creationId xmlns:p14="http://schemas.microsoft.com/office/powerpoint/2010/main" val="2797743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Remarkably, Bingham continued to produce moderate amounts of ore following the slides in 2013 and 2014, but in 2015 a reappraisal of the overall stability of the east side of the open pit mandated a massive waste rock stripping (removal) program to reduce the pit slopes and the risk of future landslides. This required nearly all of the mine equipment to be used in this waste stripping operation, resulting in little new ore production and the highest stripping ratio (5:1 </a:t>
            </a:r>
            <a:r>
              <a:rPr lang="en-US" dirty="0" err="1" smtClean="0"/>
              <a:t>waste:ore</a:t>
            </a:r>
            <a:r>
              <a:rPr lang="en-US" dirty="0" smtClean="0"/>
              <a:t>) in the 110- year history of Bingham’s open-pit mining operations. Consequently, most of the material processed through the </a:t>
            </a:r>
            <a:r>
              <a:rPr lang="en-US" dirty="0" err="1" smtClean="0"/>
              <a:t>Copperton</a:t>
            </a:r>
            <a:r>
              <a:rPr lang="en-US" dirty="0" smtClean="0"/>
              <a:t> concentrator in 2015 was from a large, low-grade stockpile of previously mined material. Copper production from this low-grade material reduced the mine’s output in 2015 by nearly 55 percent from the already modest 2014 production. This made Bingham’s 2015 production the lowest since the mine was closed in 1986 due to low metal prices. Despite these considerable difficulties, Bingham still realized a slight profit in 2015.</a:t>
            </a:r>
          </a:p>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18</a:t>
            </a:fld>
            <a:endParaRPr lang="en-US"/>
          </a:p>
        </p:txBody>
      </p:sp>
    </p:spTree>
    <p:extLst>
      <p:ext uri="{BB962C8B-B14F-4D97-AF65-F5344CB8AC3E}">
        <p14:creationId xmlns:p14="http://schemas.microsoft.com/office/powerpoint/2010/main" val="190774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19</a:t>
            </a:fld>
            <a:endParaRPr lang="en-US"/>
          </a:p>
        </p:txBody>
      </p:sp>
    </p:spTree>
    <p:extLst>
      <p:ext uri="{BB962C8B-B14F-4D97-AF65-F5344CB8AC3E}">
        <p14:creationId xmlns:p14="http://schemas.microsoft.com/office/powerpoint/2010/main" val="1292169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landslide is sufficiently large that it was detected on seismic networks.  Jeff Moore kindly pointed out that the landslide appears on the University of Utah seismic recording station record from Granite Mountain Vault, Salt Lake City:</a:t>
            </a:r>
          </a:p>
          <a:p>
            <a:endParaRPr lang="en-US" dirty="0" smtClean="0"/>
          </a:p>
          <a:p>
            <a:endParaRPr lang="en-US" dirty="0" smtClean="0"/>
          </a:p>
          <a:p>
            <a:r>
              <a:rPr lang="en-US" dirty="0" smtClean="0"/>
              <a:t>First slide in blue</a:t>
            </a:r>
          </a:p>
          <a:p>
            <a:endParaRPr lang="en-US" dirty="0" smtClean="0"/>
          </a:p>
          <a:p>
            <a:r>
              <a:rPr lang="en-US" dirty="0" smtClean="0"/>
              <a:t>Second slide in black</a:t>
            </a:r>
          </a:p>
          <a:p>
            <a:endParaRPr lang="en-US" dirty="0" smtClean="0"/>
          </a:p>
          <a:p>
            <a:r>
              <a:rPr lang="en-US" dirty="0" smtClean="0"/>
              <a:t>third</a:t>
            </a:r>
          </a:p>
          <a:p>
            <a:r>
              <a:rPr lang="en-US" dirty="0" smtClean="0"/>
              <a:t>The second slide was followed 11 minutes later by a small, shallow earthquake (about magnitude 2.5) beneath the mine, induced by the rapid shifting weight of the slides.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20</a:t>
            </a:fld>
            <a:endParaRPr lang="en-US"/>
          </a:p>
        </p:txBody>
      </p:sp>
    </p:spTree>
    <p:extLst>
      <p:ext uri="{BB962C8B-B14F-4D97-AF65-F5344CB8AC3E}">
        <p14:creationId xmlns:p14="http://schemas.microsoft.com/office/powerpoint/2010/main" val="3971487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Third event in red:</a:t>
            </a:r>
          </a:p>
          <a:p>
            <a:endParaRPr lang="en-US" dirty="0" smtClean="0"/>
          </a:p>
          <a:p>
            <a:r>
              <a:rPr lang="en-US" dirty="0" smtClean="0"/>
              <a:t>The second slide was followed 11 minutes later by a small, shallow earthquake (about magnitude 2.5) beneath the mine, induced by the rapid shifting weight of the slides.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21</a:t>
            </a:fld>
            <a:endParaRPr lang="en-US"/>
          </a:p>
        </p:txBody>
      </p:sp>
    </p:spTree>
    <p:extLst>
      <p:ext uri="{BB962C8B-B14F-4D97-AF65-F5344CB8AC3E}">
        <p14:creationId xmlns:p14="http://schemas.microsoft.com/office/powerpoint/2010/main" val="108867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Meanwhile, Colin Stark noted that the landslide was recorded on the Columbia University global seismic dataset in New</a:t>
            </a:r>
            <a:r>
              <a:rPr lang="en-US" baseline="0" dirty="0" smtClean="0"/>
              <a:t> York</a:t>
            </a:r>
            <a:r>
              <a:rPr lang="en-US" dirty="0" smtClean="0"/>
              <a:t>, which suggests that the volume is in the tens of millions of cubic meters.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Just one that was mentioned maybe even more further away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22</a:t>
            </a:fld>
            <a:endParaRPr lang="en-US"/>
          </a:p>
        </p:txBody>
      </p:sp>
    </p:spTree>
    <p:extLst>
      <p:ext uri="{BB962C8B-B14F-4D97-AF65-F5344CB8AC3E}">
        <p14:creationId xmlns:p14="http://schemas.microsoft.com/office/powerpoint/2010/main" val="201762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23</a:t>
            </a:fld>
            <a:endParaRPr lang="en-US"/>
          </a:p>
        </p:txBody>
      </p:sp>
    </p:spTree>
    <p:extLst>
      <p:ext uri="{BB962C8B-B14F-4D97-AF65-F5344CB8AC3E}">
        <p14:creationId xmlns:p14="http://schemas.microsoft.com/office/powerpoint/2010/main" val="7581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Bingham Canyon Mine is one of the largest open-pit mines in the world, measuring more than 4 kilometers (2.5 miles) wide and 1,200 meters (3,900 feet) deep. Located about 30 kilometers (18 miles) southwest of Salt Lake City, Utah, the mine is a major producer of copper, gold, silver, and </a:t>
            </a:r>
            <a:r>
              <a:rPr lang="en-US" dirty="0" err="1" smtClean="0"/>
              <a:t>molybednum</a:t>
            </a:r>
            <a:r>
              <a:rPr lang="en-US" dirty="0" smtClean="0"/>
              <a:t>.</a:t>
            </a:r>
          </a:p>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2</a:t>
            </a:fld>
            <a:endParaRPr lang="en-US"/>
          </a:p>
        </p:txBody>
      </p:sp>
    </p:spTree>
    <p:extLst>
      <p:ext uri="{BB962C8B-B14F-4D97-AF65-F5344CB8AC3E}">
        <p14:creationId xmlns:p14="http://schemas.microsoft.com/office/powerpoint/2010/main" val="3119045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24</a:t>
            </a:fld>
            <a:endParaRPr lang="en-US"/>
          </a:p>
        </p:txBody>
      </p:sp>
    </p:spTree>
    <p:extLst>
      <p:ext uri="{BB962C8B-B14F-4D97-AF65-F5344CB8AC3E}">
        <p14:creationId xmlns:p14="http://schemas.microsoft.com/office/powerpoint/2010/main" val="3827657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these overlaid points</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31</a:t>
            </a:fld>
            <a:endParaRPr lang="en-US"/>
          </a:p>
        </p:txBody>
      </p:sp>
    </p:spTree>
    <p:extLst>
      <p:ext uri="{BB962C8B-B14F-4D97-AF65-F5344CB8AC3E}">
        <p14:creationId xmlns:p14="http://schemas.microsoft.com/office/powerpoint/2010/main" val="2119384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soil properties</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32</a:t>
            </a:fld>
            <a:endParaRPr lang="en-US"/>
          </a:p>
        </p:txBody>
      </p:sp>
    </p:spTree>
    <p:extLst>
      <p:ext uri="{BB962C8B-B14F-4D97-AF65-F5344CB8AC3E}">
        <p14:creationId xmlns:p14="http://schemas.microsoft.com/office/powerpoint/2010/main" val="3976393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the 3d</a:t>
            </a:r>
            <a:r>
              <a:rPr lang="en-US" baseline="0" dirty="0" smtClean="0"/>
              <a:t> analysis to determine where the circles should be</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33</a:t>
            </a:fld>
            <a:endParaRPr lang="en-US"/>
          </a:p>
        </p:txBody>
      </p:sp>
    </p:spTree>
    <p:extLst>
      <p:ext uri="{BB962C8B-B14F-4D97-AF65-F5344CB8AC3E}">
        <p14:creationId xmlns:p14="http://schemas.microsoft.com/office/powerpoint/2010/main" val="3540926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the 3d</a:t>
            </a:r>
            <a:r>
              <a:rPr lang="en-US" baseline="0" dirty="0" smtClean="0"/>
              <a:t> analysis to determine where the circles should be</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34</a:t>
            </a:fld>
            <a:endParaRPr lang="en-US"/>
          </a:p>
        </p:txBody>
      </p:sp>
    </p:spTree>
    <p:extLst>
      <p:ext uri="{BB962C8B-B14F-4D97-AF65-F5344CB8AC3E}">
        <p14:creationId xmlns:p14="http://schemas.microsoft.com/office/powerpoint/2010/main" val="2968532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the 3d</a:t>
            </a:r>
            <a:r>
              <a:rPr lang="en-US" baseline="0" dirty="0" smtClean="0"/>
              <a:t> analysis to determine where the circles should be</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35</a:t>
            </a:fld>
            <a:endParaRPr lang="en-US"/>
          </a:p>
        </p:txBody>
      </p:sp>
    </p:spTree>
    <p:extLst>
      <p:ext uri="{BB962C8B-B14F-4D97-AF65-F5344CB8AC3E}">
        <p14:creationId xmlns:p14="http://schemas.microsoft.com/office/powerpoint/2010/main" val="4164708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38</a:t>
            </a:fld>
            <a:endParaRPr lang="en-US"/>
          </a:p>
        </p:txBody>
      </p:sp>
    </p:spTree>
    <p:extLst>
      <p:ext uri="{BB962C8B-B14F-4D97-AF65-F5344CB8AC3E}">
        <p14:creationId xmlns:p14="http://schemas.microsoft.com/office/powerpoint/2010/main" val="62718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39</a:t>
            </a:fld>
            <a:endParaRPr lang="en-US"/>
          </a:p>
        </p:txBody>
      </p:sp>
    </p:spTree>
    <p:extLst>
      <p:ext uri="{BB962C8B-B14F-4D97-AF65-F5344CB8AC3E}">
        <p14:creationId xmlns:p14="http://schemas.microsoft.com/office/powerpoint/2010/main" val="2831327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40</a:t>
            </a:fld>
            <a:endParaRPr lang="en-US"/>
          </a:p>
        </p:txBody>
      </p:sp>
    </p:spTree>
    <p:extLst>
      <p:ext uri="{BB962C8B-B14F-4D97-AF65-F5344CB8AC3E}">
        <p14:creationId xmlns:p14="http://schemas.microsoft.com/office/powerpoint/2010/main" val="3154006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41</a:t>
            </a:fld>
            <a:endParaRPr lang="en-US"/>
          </a:p>
        </p:txBody>
      </p:sp>
    </p:spTree>
    <p:extLst>
      <p:ext uri="{BB962C8B-B14F-4D97-AF65-F5344CB8AC3E}">
        <p14:creationId xmlns:p14="http://schemas.microsoft.com/office/powerpoint/2010/main" val="245935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deepest mine in the world</a:t>
            </a:r>
          </a:p>
          <a:p>
            <a:endParaRPr lang="en-US" dirty="0" smtClean="0"/>
          </a:p>
          <a:p>
            <a:r>
              <a:rPr lang="en-US" dirty="0" smtClean="0"/>
              <a:t>Mining</a:t>
            </a:r>
            <a:r>
              <a:rPr lang="en-US" baseline="0" dirty="0" smtClean="0"/>
              <a:t> benches carved to make way for equipment</a:t>
            </a:r>
          </a:p>
          <a:p>
            <a:endParaRPr lang="en-US" baseline="0" dirty="0" smtClean="0"/>
          </a:p>
          <a:p>
            <a:r>
              <a:rPr lang="en-US" baseline="0" dirty="0" smtClean="0"/>
              <a:t>Slopes very steep </a:t>
            </a:r>
          </a:p>
          <a:p>
            <a:endParaRPr lang="en-US" baseline="0" dirty="0" smtClean="0"/>
          </a:p>
          <a:p>
            <a:r>
              <a:rPr lang="en-US" baseline="0" dirty="0" smtClean="0"/>
              <a:t>Material often dumped</a:t>
            </a:r>
          </a:p>
          <a:p>
            <a:endParaRPr lang="en-US" baseline="0" dirty="0" smtClean="0"/>
          </a:p>
          <a:p>
            <a:r>
              <a:rPr lang="en-US" baseline="0" dirty="0" smtClean="0"/>
              <a:t>This is a picture of the pit before slope failure.</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3</a:t>
            </a:fld>
            <a:endParaRPr lang="en-US"/>
          </a:p>
        </p:txBody>
      </p:sp>
    </p:spTree>
    <p:extLst>
      <p:ext uri="{BB962C8B-B14F-4D97-AF65-F5344CB8AC3E}">
        <p14:creationId xmlns:p14="http://schemas.microsoft.com/office/powerpoint/2010/main" val="1645364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42</a:t>
            </a:fld>
            <a:endParaRPr lang="en-US"/>
          </a:p>
        </p:txBody>
      </p:sp>
    </p:spTree>
    <p:extLst>
      <p:ext uri="{BB962C8B-B14F-4D97-AF65-F5344CB8AC3E}">
        <p14:creationId xmlns:p14="http://schemas.microsoft.com/office/powerpoint/2010/main" val="3214356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43</a:t>
            </a:fld>
            <a:endParaRPr lang="en-US"/>
          </a:p>
        </p:txBody>
      </p:sp>
    </p:spTree>
    <p:extLst>
      <p:ext uri="{BB962C8B-B14F-4D97-AF65-F5344CB8AC3E}">
        <p14:creationId xmlns:p14="http://schemas.microsoft.com/office/powerpoint/2010/main" val="3650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4</a:t>
            </a:fld>
            <a:endParaRPr lang="en-US"/>
          </a:p>
        </p:txBody>
      </p:sp>
    </p:spTree>
    <p:extLst>
      <p:ext uri="{BB962C8B-B14F-4D97-AF65-F5344CB8AC3E}">
        <p14:creationId xmlns:p14="http://schemas.microsoft.com/office/powerpoint/2010/main" val="50854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April 10, 2013, two massive landslides carried about 145 million tons of waste rock into the bottom of the open pit at Bingham Canyon, the largest copper mine in the U.S. These are the largest mining-induced landslides in history. The two slides, named the </a:t>
            </a:r>
            <a:r>
              <a:rPr lang="en-US" dirty="0" err="1" smtClean="0"/>
              <a:t>Manefay</a:t>
            </a:r>
            <a:r>
              <a:rPr lang="en-US" dirty="0" smtClean="0"/>
              <a:t> landslides by Kennecott Utah Copper (KUC), started in the northeast corner of the open pit—the first at 9:30 p.m. was larger (nearly 100 million tons), and the second followed a little over an hour and a half later. </a:t>
            </a:r>
            <a:r>
              <a:rPr lang="en-US" dirty="0" smtClean="0"/>
              <a:t>Notably</a:t>
            </a:r>
            <a:r>
              <a:rPr lang="en-US" dirty="0" smtClean="0"/>
              <a:t>, the </a:t>
            </a:r>
            <a:r>
              <a:rPr lang="en-US" dirty="0" err="1" smtClean="0"/>
              <a:t>Manefay</a:t>
            </a:r>
            <a:r>
              <a:rPr lang="en-US" dirty="0" smtClean="0"/>
              <a:t> slides resulted in no injuries or deaths, but they significantly changed the face of the mine and caused hundreds of millions of dollars of damage to the operation</a:t>
            </a:r>
            <a:r>
              <a:rPr lang="en-US" dirty="0" smtClean="0"/>
              <a:t>.</a:t>
            </a:r>
            <a:endParaRPr lang="en-US" dirty="0" smtClean="0"/>
          </a:p>
          <a:p>
            <a:endParaRPr lang="en-US" dirty="0" smtClean="0"/>
          </a:p>
          <a:p>
            <a:r>
              <a:rPr lang="en-US" dirty="0" smtClean="0"/>
              <a:t>The headwall of Bingham’s </a:t>
            </a:r>
            <a:r>
              <a:rPr lang="en-US" dirty="0" err="1" smtClean="0"/>
              <a:t>Manefay</a:t>
            </a:r>
            <a:r>
              <a:rPr lang="en-US" dirty="0" smtClean="0"/>
              <a:t> slides was 1,150 feet high, and the slide was 9,840 feet long with a total drop of about 2,975 feet. The slides failed mainly along the </a:t>
            </a:r>
            <a:r>
              <a:rPr lang="en-US" dirty="0" err="1" smtClean="0"/>
              <a:t>Manefay</a:t>
            </a:r>
            <a:r>
              <a:rPr lang="en-US" dirty="0" smtClean="0"/>
              <a:t> series beds at the base of the Upper Pennsylvanian Bingham Mine Formation that dipped moderately northwest into the pit. The slide was somewhat larger than KUC anticipated, but more importantly, instead of acting like a </a:t>
            </a:r>
            <a:r>
              <a:rPr lang="en-US" dirty="0" err="1" smtClean="0"/>
              <a:t>rockfall</a:t>
            </a:r>
            <a:r>
              <a:rPr lang="en-US" dirty="0" smtClean="0"/>
              <a:t> or slump as previous small pit-wall failures had, this slide acted more fluidly and is properly termed a rock avalanche. This fluidity resulted in the slide reaching speeds in excess of 70 mph and advancing considerably farther to the southwest across the pit bottom than anticipated, resulting in the damage to the equipment.</a:t>
            </a:r>
          </a:p>
          <a:p>
            <a:endParaRPr lang="en-US" dirty="0" smtClean="0"/>
          </a:p>
          <a:p>
            <a:r>
              <a:rPr lang="en-US" dirty="0" smtClean="0"/>
              <a:t>Initial work after the slides consisted of assessing the situation and developing a plan to stabilize the headwall of the slide so that it would be safe to work below. Because the in-pit crusher and underground ore conveyor were not damaged, ore production resumed just 17 days after the slide. The other priority was to re-establish the main haul road into the pit. The new haul road is about ¾ mile long, 150 feet wide, and required the removal of about 6 million tons of landslide debris. The road was completed in just 7 months, largely as a result of the rapid innovative development and implementation of over 20 pieces of remote-controlled heavy equipment in areas that were still not safe for employees to work.</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5</a:t>
            </a:fld>
            <a:endParaRPr lang="en-US"/>
          </a:p>
        </p:txBody>
      </p:sp>
    </p:spTree>
    <p:extLst>
      <p:ext uri="{BB962C8B-B14F-4D97-AF65-F5344CB8AC3E}">
        <p14:creationId xmlns:p14="http://schemas.microsoft.com/office/powerpoint/2010/main" val="378820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 KUC was prepared and had a sophisticated network of geotechnical monitors in place at the mine. These monitors showed instability in the area of the slide beginning in November 2012, but becoming more threatening in early 2013. The area of the slide showed increasing movement, and when it reached a rate of about 2 inches per day on April 10 all employees were evacuated from the mine at 11 a.m. and a press release was issued at 2:38 p.m. warning that a slide was imminent.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the size of the slide was unexpected, the timing was not. The company that operates the mine had installed an interferometric radar system months before the event that made it possible to detect subtle changes in the stability of the pit’s walls. Signs of increasing strain prompted the mine’s operators to issue a press release seven hours before the collapse, with a warning that a landslide was imminent. All workers were evacuated and production had stopped before the landslide occurred; as a result, no one was injured.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6</a:t>
            </a:fld>
            <a:endParaRPr lang="en-US"/>
          </a:p>
        </p:txBody>
      </p:sp>
    </p:spTree>
    <p:extLst>
      <p:ext uri="{BB962C8B-B14F-4D97-AF65-F5344CB8AC3E}">
        <p14:creationId xmlns:p14="http://schemas.microsoft.com/office/powerpoint/2010/main" val="399718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on July</a:t>
            </a:r>
            <a:r>
              <a:rPr lang="en-US" baseline="0" dirty="0" smtClean="0"/>
              <a:t> 20, 2011</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7</a:t>
            </a:fld>
            <a:endParaRPr lang="en-US"/>
          </a:p>
        </p:txBody>
      </p:sp>
    </p:spTree>
    <p:extLst>
      <p:ext uri="{BB962C8B-B14F-4D97-AF65-F5344CB8AC3E}">
        <p14:creationId xmlns:p14="http://schemas.microsoft.com/office/powerpoint/2010/main" val="139125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on May 2, 2013</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8</a:t>
            </a:fld>
            <a:endParaRPr lang="en-US"/>
          </a:p>
        </p:txBody>
      </p:sp>
    </p:spTree>
    <p:extLst>
      <p:ext uri="{BB962C8B-B14F-4D97-AF65-F5344CB8AC3E}">
        <p14:creationId xmlns:p14="http://schemas.microsoft.com/office/powerpoint/2010/main" val="233751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on July</a:t>
            </a:r>
            <a:r>
              <a:rPr lang="en-US" baseline="0" dirty="0" smtClean="0"/>
              <a:t> 20, 2011</a:t>
            </a:r>
            <a:endParaRPr lang="en-US" dirty="0"/>
          </a:p>
        </p:txBody>
      </p:sp>
      <p:sp>
        <p:nvSpPr>
          <p:cNvPr id="4" name="Slide Number Placeholder 3"/>
          <p:cNvSpPr>
            <a:spLocks noGrp="1"/>
          </p:cNvSpPr>
          <p:nvPr>
            <p:ph type="sldNum" sz="quarter" idx="10"/>
          </p:nvPr>
        </p:nvSpPr>
        <p:spPr/>
        <p:txBody>
          <a:bodyPr/>
          <a:lstStyle/>
          <a:p>
            <a:fld id="{A97D9B39-8538-43E5-8797-39972E9258D3}" type="slidenum">
              <a:rPr lang="en-US" smtClean="0"/>
              <a:t>9</a:t>
            </a:fld>
            <a:endParaRPr lang="en-US"/>
          </a:p>
        </p:txBody>
      </p:sp>
    </p:spTree>
    <p:extLst>
      <p:ext uri="{BB962C8B-B14F-4D97-AF65-F5344CB8AC3E}">
        <p14:creationId xmlns:p14="http://schemas.microsoft.com/office/powerpoint/2010/main" val="2773771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65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09403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380249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012633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8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169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75182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4/11/2018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838763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7DE6118-2437-4B30-8E3C-4D2BE6020583}" type="datetimeFigureOut">
              <a:rPr lang="en-US" smtClean="0"/>
              <a:t>4/11/2018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509676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7DE6118-2437-4B30-8E3C-4D2BE6020583}" type="datetimeFigureOut">
              <a:rPr lang="en-US" smtClean="0"/>
              <a:pPr/>
              <a:t>4/11/2018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98601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542905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DE6118-2437-4B30-8E3C-4D2BE6020583}" type="datetimeFigureOut">
              <a:rPr lang="en-US" smtClean="0"/>
              <a:pPr/>
              <a:t>4/11/2018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9E57DC2-970A-4B3E-BB1C-7A09969E49DF}"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912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B698-C4A3-4CBF-A2BF-6425BE910BEB}"/>
              </a:ext>
            </a:extLst>
          </p:cNvPr>
          <p:cNvSpPr>
            <a:spLocks noGrp="1"/>
          </p:cNvSpPr>
          <p:nvPr>
            <p:ph type="ctrTitle"/>
          </p:nvPr>
        </p:nvSpPr>
        <p:spPr/>
        <p:txBody>
          <a:bodyPr/>
          <a:lstStyle/>
          <a:p>
            <a:r>
              <a:rPr lang="en-US" dirty="0"/>
              <a:t>Bingham Canyon Landslide - 2013</a:t>
            </a:r>
          </a:p>
        </p:txBody>
      </p:sp>
      <p:sp>
        <p:nvSpPr>
          <p:cNvPr id="3" name="Subtitle 2">
            <a:extLst>
              <a:ext uri="{FF2B5EF4-FFF2-40B4-BE49-F238E27FC236}">
                <a16:creationId xmlns:a16="http://schemas.microsoft.com/office/drawing/2014/main" id="{339F1383-DE70-4CEE-BCE8-BF51D097F7F6}"/>
              </a:ext>
            </a:extLst>
          </p:cNvPr>
          <p:cNvSpPr>
            <a:spLocks noGrp="1"/>
          </p:cNvSpPr>
          <p:nvPr>
            <p:ph type="subTitle" idx="1"/>
          </p:nvPr>
        </p:nvSpPr>
        <p:spPr/>
        <p:txBody>
          <a:bodyPr/>
          <a:lstStyle/>
          <a:p>
            <a:r>
              <a:rPr lang="en-US" dirty="0"/>
              <a:t>Group 7 – Cameron </a:t>
            </a:r>
            <a:r>
              <a:rPr lang="en-US" dirty="0" err="1"/>
              <a:t>Lusvardi</a:t>
            </a:r>
            <a:r>
              <a:rPr lang="en-US" dirty="0"/>
              <a:t> &amp; McKay Parkinson</a:t>
            </a:r>
          </a:p>
        </p:txBody>
      </p:sp>
    </p:spTree>
    <p:extLst>
      <p:ext uri="{BB962C8B-B14F-4D97-AF65-F5344CB8AC3E}">
        <p14:creationId xmlns:p14="http://schemas.microsoft.com/office/powerpoint/2010/main" val="2033048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2669" y="243379"/>
            <a:ext cx="8618913" cy="5745942"/>
          </a:xfrm>
          <a:prstGeom prst="rect">
            <a:avLst/>
          </a:prstGeom>
        </p:spPr>
      </p:pic>
      <p:pic>
        <p:nvPicPr>
          <p:cNvPr id="3" name="Picture 2"/>
          <p:cNvPicPr>
            <a:picLocks noChangeAspect="1"/>
          </p:cNvPicPr>
          <p:nvPr/>
        </p:nvPicPr>
        <p:blipFill>
          <a:blip r:embed="rId4"/>
          <a:stretch>
            <a:fillRect/>
          </a:stretch>
        </p:blipFill>
        <p:spPr>
          <a:xfrm>
            <a:off x="1612668" y="243379"/>
            <a:ext cx="8618913" cy="5745942"/>
          </a:xfrm>
          <a:prstGeom prst="rect">
            <a:avLst/>
          </a:prstGeom>
        </p:spPr>
      </p:pic>
      <p:sp>
        <p:nvSpPr>
          <p:cNvPr id="4" name="TextBox 3"/>
          <p:cNvSpPr txBox="1"/>
          <p:nvPr/>
        </p:nvSpPr>
        <p:spPr>
          <a:xfrm rot="16200000">
            <a:off x="-932677" y="2454630"/>
            <a:ext cx="3465094" cy="1323439"/>
          </a:xfrm>
          <a:prstGeom prst="rect">
            <a:avLst/>
          </a:prstGeom>
          <a:noFill/>
        </p:spPr>
        <p:txBody>
          <a:bodyPr wrap="square" rtlCol="0">
            <a:spAutoFit/>
          </a:bodyPr>
          <a:lstStyle/>
          <a:p>
            <a:pPr algn="ctr"/>
            <a:r>
              <a:rPr lang="en-US" sz="8000" b="1" dirty="0" smtClean="0">
                <a:solidFill>
                  <a:srgbClr val="FF0000"/>
                </a:solidFill>
              </a:rPr>
              <a:t>AFTER</a:t>
            </a:r>
            <a:endParaRPr lang="en-US" b="1" dirty="0">
              <a:solidFill>
                <a:srgbClr val="FF0000"/>
              </a:solidFill>
            </a:endParaRPr>
          </a:p>
        </p:txBody>
      </p:sp>
      <p:sp>
        <p:nvSpPr>
          <p:cNvPr id="5" name="Oval 4"/>
          <p:cNvSpPr/>
          <p:nvPr/>
        </p:nvSpPr>
        <p:spPr>
          <a:xfrm rot="18763426">
            <a:off x="3901229" y="2133504"/>
            <a:ext cx="3962400" cy="153993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604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7993" y="103011"/>
            <a:ext cx="8317080" cy="6754989"/>
          </a:xfrm>
          <a:prstGeom prst="rect">
            <a:avLst/>
          </a:prstGeom>
        </p:spPr>
      </p:pic>
    </p:spTree>
    <p:extLst>
      <p:ext uri="{BB962C8B-B14F-4D97-AF65-F5344CB8AC3E}">
        <p14:creationId xmlns:p14="http://schemas.microsoft.com/office/powerpoint/2010/main" val="3295851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85811" y="85542"/>
            <a:ext cx="6727157" cy="6772458"/>
          </a:xfrm>
          <a:prstGeom prst="rect">
            <a:avLst/>
          </a:prstGeom>
        </p:spPr>
      </p:pic>
    </p:spTree>
    <p:extLst>
      <p:ext uri="{BB962C8B-B14F-4D97-AF65-F5344CB8AC3E}">
        <p14:creationId xmlns:p14="http://schemas.microsoft.com/office/powerpoint/2010/main" val="1942906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6993" y="224955"/>
            <a:ext cx="9051007" cy="6026453"/>
          </a:xfrm>
          <a:prstGeom prst="rect">
            <a:avLst/>
          </a:prstGeom>
        </p:spPr>
      </p:pic>
    </p:spTree>
    <p:extLst>
      <p:ext uri="{BB962C8B-B14F-4D97-AF65-F5344CB8AC3E}">
        <p14:creationId xmlns:p14="http://schemas.microsoft.com/office/powerpoint/2010/main" val="3398111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4575" y="595312"/>
            <a:ext cx="7562850" cy="5667375"/>
          </a:xfrm>
          <a:prstGeom prst="rect">
            <a:avLst/>
          </a:prstGeom>
        </p:spPr>
      </p:pic>
    </p:spTree>
    <p:extLst>
      <p:ext uri="{BB962C8B-B14F-4D97-AF65-F5344CB8AC3E}">
        <p14:creationId xmlns:p14="http://schemas.microsoft.com/office/powerpoint/2010/main" val="29383924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4575" y="595312"/>
            <a:ext cx="7562850" cy="5667375"/>
          </a:xfrm>
          <a:prstGeom prst="rect">
            <a:avLst/>
          </a:prstGeom>
        </p:spPr>
      </p:pic>
      <p:sp>
        <p:nvSpPr>
          <p:cNvPr id="3" name="Left Arrow 2"/>
          <p:cNvSpPr/>
          <p:nvPr/>
        </p:nvSpPr>
        <p:spPr>
          <a:xfrm rot="18760559">
            <a:off x="9192126" y="2586788"/>
            <a:ext cx="1941094" cy="16844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307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0546" y="323189"/>
            <a:ext cx="7604837" cy="4393190"/>
          </a:xfrm>
          <a:prstGeom prst="rect">
            <a:avLst/>
          </a:prstGeom>
        </p:spPr>
      </p:pic>
      <p:sp>
        <p:nvSpPr>
          <p:cNvPr id="7" name="TextBox 6"/>
          <p:cNvSpPr txBox="1"/>
          <p:nvPr/>
        </p:nvSpPr>
        <p:spPr>
          <a:xfrm>
            <a:off x="1732546" y="4844716"/>
            <a:ext cx="10459454" cy="1015663"/>
          </a:xfrm>
          <a:prstGeom prst="rect">
            <a:avLst/>
          </a:prstGeom>
          <a:noFill/>
        </p:spPr>
        <p:txBody>
          <a:bodyPr wrap="square" rtlCol="0">
            <a:spAutoFit/>
          </a:bodyPr>
          <a:lstStyle/>
          <a:p>
            <a:r>
              <a:rPr lang="en-US" sz="6000" b="1" dirty="0" smtClean="0"/>
              <a:t>1 Truck Costs ≈ $5,000,000 </a:t>
            </a:r>
            <a:endParaRPr lang="en-US" sz="6000" b="1" dirty="0"/>
          </a:p>
        </p:txBody>
      </p:sp>
      <p:sp>
        <p:nvSpPr>
          <p:cNvPr id="8" name="TextBox 7"/>
          <p:cNvSpPr txBox="1"/>
          <p:nvPr/>
        </p:nvSpPr>
        <p:spPr>
          <a:xfrm>
            <a:off x="8125383" y="579863"/>
            <a:ext cx="3946357" cy="2369880"/>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t>3 Hydraulic Shovels</a:t>
            </a:r>
          </a:p>
          <a:p>
            <a:pPr marL="285750" indent="-285750">
              <a:buFont typeface="Arial" panose="020B0604020202020204" pitchFamily="34" charset="0"/>
              <a:buChar char="•"/>
            </a:pPr>
            <a:r>
              <a:rPr lang="en-US" sz="3200" b="1" dirty="0" smtClean="0"/>
              <a:t>14 </a:t>
            </a:r>
            <a:r>
              <a:rPr lang="en-US" sz="3200" b="1" dirty="0" smtClean="0"/>
              <a:t>Haul </a:t>
            </a:r>
            <a:r>
              <a:rPr lang="en-US" sz="3200" b="1" dirty="0" smtClean="0"/>
              <a:t>Trucks</a:t>
            </a:r>
          </a:p>
          <a:p>
            <a:pPr marL="285750" indent="-285750">
              <a:buFont typeface="Arial" panose="020B0604020202020204" pitchFamily="34" charset="0"/>
              <a:buChar char="•"/>
            </a:pPr>
            <a:r>
              <a:rPr lang="en-US" sz="3200" b="1" dirty="0" smtClean="0"/>
              <a:t>Drills, Bulldozers, Graders</a:t>
            </a:r>
          </a:p>
          <a:p>
            <a:endParaRPr lang="en-US" sz="2000" dirty="0"/>
          </a:p>
        </p:txBody>
      </p:sp>
    </p:spTree>
    <p:extLst>
      <p:ext uri="{BB962C8B-B14F-4D97-AF65-F5344CB8AC3E}">
        <p14:creationId xmlns:p14="http://schemas.microsoft.com/office/powerpoint/2010/main" val="315456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34652" y="4844716"/>
            <a:ext cx="10459454" cy="1015663"/>
          </a:xfrm>
          <a:prstGeom prst="rect">
            <a:avLst/>
          </a:prstGeom>
          <a:noFill/>
        </p:spPr>
        <p:txBody>
          <a:bodyPr wrap="square" rtlCol="0">
            <a:spAutoFit/>
          </a:bodyPr>
          <a:lstStyle/>
          <a:p>
            <a:r>
              <a:rPr lang="en-US" sz="6000" b="1" dirty="0" smtClean="0"/>
              <a:t>1 Shovel ≈ $45,000,000 </a:t>
            </a:r>
            <a:endParaRPr lang="en-US" sz="6000" b="1" dirty="0"/>
          </a:p>
        </p:txBody>
      </p:sp>
      <p:pic>
        <p:nvPicPr>
          <p:cNvPr id="3" name="Picture 2"/>
          <p:cNvPicPr>
            <a:picLocks noChangeAspect="1"/>
          </p:cNvPicPr>
          <p:nvPr/>
        </p:nvPicPr>
        <p:blipFill>
          <a:blip r:embed="rId3"/>
          <a:stretch>
            <a:fillRect/>
          </a:stretch>
        </p:blipFill>
        <p:spPr>
          <a:xfrm>
            <a:off x="3449052" y="634485"/>
            <a:ext cx="5603207" cy="4210231"/>
          </a:xfrm>
          <a:prstGeom prst="rect">
            <a:avLst/>
          </a:prstGeom>
        </p:spPr>
      </p:pic>
    </p:spTree>
    <p:extLst>
      <p:ext uri="{BB962C8B-B14F-4D97-AF65-F5344CB8AC3E}">
        <p14:creationId xmlns:p14="http://schemas.microsoft.com/office/powerpoint/2010/main" val="2866720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5261" y="395037"/>
            <a:ext cx="7581900" cy="5715000"/>
          </a:xfrm>
          <a:prstGeom prst="rect">
            <a:avLst/>
          </a:prstGeom>
        </p:spPr>
      </p:pic>
      <p:sp>
        <p:nvSpPr>
          <p:cNvPr id="3" name="TextBox 2"/>
          <p:cNvSpPr txBox="1"/>
          <p:nvPr/>
        </p:nvSpPr>
        <p:spPr>
          <a:xfrm rot="858875">
            <a:off x="2561723" y="1668379"/>
            <a:ext cx="7486649" cy="1200329"/>
          </a:xfrm>
          <a:prstGeom prst="rect">
            <a:avLst/>
          </a:prstGeom>
          <a:noFill/>
        </p:spPr>
        <p:txBody>
          <a:bodyPr wrap="square" rtlCol="0">
            <a:spAutoFit/>
          </a:bodyPr>
          <a:lstStyle/>
          <a:p>
            <a:r>
              <a:rPr lang="en-US" sz="7200" b="1" dirty="0" smtClean="0">
                <a:solidFill>
                  <a:schemeClr val="bg1"/>
                </a:solidFill>
              </a:rPr>
              <a:t>3 year full recovery</a:t>
            </a:r>
            <a:endParaRPr lang="en-US" sz="7200" b="1" dirty="0">
              <a:solidFill>
                <a:schemeClr val="bg1"/>
              </a:solidFill>
            </a:endParaRPr>
          </a:p>
        </p:txBody>
      </p:sp>
    </p:spTree>
    <p:extLst>
      <p:ext uri="{BB962C8B-B14F-4D97-AF65-F5344CB8AC3E}">
        <p14:creationId xmlns:p14="http://schemas.microsoft.com/office/powerpoint/2010/main" val="1959685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997374"/>
          </a:xfrm>
        </p:spPr>
        <p:txBody>
          <a:bodyPr/>
          <a:lstStyle/>
          <a:p>
            <a:r>
              <a:rPr lang="en-US" dirty="0" smtClean="0"/>
              <a:t>Two Landslides</a:t>
            </a:r>
            <a:endParaRPr lang="en-US" dirty="0"/>
          </a:p>
        </p:txBody>
      </p:sp>
      <p:sp>
        <p:nvSpPr>
          <p:cNvPr id="4" name="Text Placeholder 3"/>
          <p:cNvSpPr>
            <a:spLocks noGrp="1"/>
          </p:cNvSpPr>
          <p:nvPr>
            <p:ph type="body" sz="half" idx="2"/>
          </p:nvPr>
        </p:nvSpPr>
        <p:spPr>
          <a:xfrm>
            <a:off x="457200" y="1744133"/>
            <a:ext cx="3200400" cy="4561071"/>
          </a:xfrm>
        </p:spPr>
        <p:txBody>
          <a:bodyPr>
            <a:normAutofit/>
          </a:bodyPr>
          <a:lstStyle/>
          <a:p>
            <a:pPr marL="285750" indent="-285750">
              <a:buFont typeface="Arial" panose="020B0604020202020204" pitchFamily="34" charset="0"/>
              <a:buChar char="•"/>
            </a:pPr>
            <a:r>
              <a:rPr lang="en-US" sz="2400" dirty="0" smtClean="0"/>
              <a:t>95 minutes </a:t>
            </a:r>
            <a:r>
              <a:rPr lang="en-US" sz="2400" dirty="0" smtClean="0"/>
              <a:t>apart</a:t>
            </a:r>
            <a:endParaRPr lang="en-US" sz="2400" dirty="0" smtClean="0"/>
          </a:p>
        </p:txBody>
      </p:sp>
      <p:pic>
        <p:nvPicPr>
          <p:cNvPr id="5" name="Content Placeholder 4"/>
          <p:cNvPicPr>
            <a:picLocks noGrp="1" noChangeAspect="1"/>
          </p:cNvPicPr>
          <p:nvPr>
            <p:ph idx="1"/>
          </p:nvPr>
        </p:nvPicPr>
        <p:blipFill>
          <a:blip r:embed="rId3"/>
          <a:stretch>
            <a:fillRect/>
          </a:stretch>
        </p:blipFill>
        <p:spPr>
          <a:xfrm>
            <a:off x="6218852" y="171247"/>
            <a:ext cx="4259408" cy="6406015"/>
          </a:xfrm>
          <a:prstGeom prst="rect">
            <a:avLst/>
          </a:prstGeom>
        </p:spPr>
      </p:pic>
    </p:spTree>
    <p:extLst>
      <p:ext uri="{BB962C8B-B14F-4D97-AF65-F5344CB8AC3E}">
        <p14:creationId xmlns:p14="http://schemas.microsoft.com/office/powerpoint/2010/main" val="176539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4866" y="385011"/>
            <a:ext cx="10843844" cy="5935578"/>
          </a:xfrm>
          <a:prstGeom prst="rect">
            <a:avLst/>
          </a:prstGeom>
        </p:spPr>
      </p:pic>
      <p:sp>
        <p:nvSpPr>
          <p:cNvPr id="8" name="Right Arrow 7"/>
          <p:cNvSpPr/>
          <p:nvPr/>
        </p:nvSpPr>
        <p:spPr>
          <a:xfrm rot="8330589">
            <a:off x="2662988" y="4363453"/>
            <a:ext cx="1636295" cy="105877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43074" y="1331495"/>
            <a:ext cx="3128210" cy="707886"/>
          </a:xfrm>
          <a:prstGeom prst="rect">
            <a:avLst/>
          </a:prstGeom>
          <a:noFill/>
        </p:spPr>
        <p:txBody>
          <a:bodyPr wrap="square" rtlCol="0">
            <a:spAutoFit/>
          </a:bodyPr>
          <a:lstStyle/>
          <a:p>
            <a:r>
              <a:rPr lang="en-US" sz="4000" b="1" dirty="0" smtClean="0">
                <a:solidFill>
                  <a:schemeClr val="bg1"/>
                </a:solidFill>
              </a:rPr>
              <a:t>Salt Lake City</a:t>
            </a:r>
            <a:endParaRPr lang="en-US" sz="4000" b="1" dirty="0">
              <a:solidFill>
                <a:schemeClr val="bg1"/>
              </a:solidFill>
            </a:endParaRPr>
          </a:p>
        </p:txBody>
      </p:sp>
      <p:sp>
        <p:nvSpPr>
          <p:cNvPr id="5" name="TextBox 4"/>
          <p:cNvSpPr txBox="1"/>
          <p:nvPr/>
        </p:nvSpPr>
        <p:spPr>
          <a:xfrm>
            <a:off x="826168" y="3247932"/>
            <a:ext cx="4098757" cy="707886"/>
          </a:xfrm>
          <a:prstGeom prst="rect">
            <a:avLst/>
          </a:prstGeom>
          <a:noFill/>
        </p:spPr>
        <p:txBody>
          <a:bodyPr wrap="square" rtlCol="0">
            <a:spAutoFit/>
          </a:bodyPr>
          <a:lstStyle/>
          <a:p>
            <a:r>
              <a:rPr lang="en-US" sz="4000" b="1" dirty="0" smtClean="0">
                <a:solidFill>
                  <a:schemeClr val="bg1"/>
                </a:solidFill>
              </a:rPr>
              <a:t>Bingham Canyon</a:t>
            </a:r>
            <a:endParaRPr lang="en-US" sz="4000" b="1" dirty="0">
              <a:solidFill>
                <a:schemeClr val="bg1"/>
              </a:solidFill>
            </a:endParaRPr>
          </a:p>
        </p:txBody>
      </p:sp>
    </p:spTree>
    <p:extLst>
      <p:ext uri="{BB962C8B-B14F-4D97-AF65-F5344CB8AC3E}">
        <p14:creationId xmlns:p14="http://schemas.microsoft.com/office/powerpoint/2010/main" val="1146522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7826" y="1129185"/>
            <a:ext cx="9464841" cy="5000681"/>
          </a:xfrm>
          <a:prstGeom prst="rect">
            <a:avLst/>
          </a:prstGeom>
        </p:spPr>
      </p:pic>
      <p:sp>
        <p:nvSpPr>
          <p:cNvPr id="3" name="TextBox 2"/>
          <p:cNvSpPr txBox="1"/>
          <p:nvPr/>
        </p:nvSpPr>
        <p:spPr>
          <a:xfrm>
            <a:off x="1287826" y="605966"/>
            <a:ext cx="9618134" cy="523220"/>
          </a:xfrm>
          <a:prstGeom prst="rect">
            <a:avLst/>
          </a:prstGeom>
          <a:noFill/>
        </p:spPr>
        <p:txBody>
          <a:bodyPr wrap="square" rtlCol="0">
            <a:spAutoFit/>
          </a:bodyPr>
          <a:lstStyle/>
          <a:p>
            <a:r>
              <a:rPr lang="en-US" sz="2800" b="1" dirty="0" smtClean="0"/>
              <a:t>Salt Lake City Granite Mountain Vault Seismic Recording Station</a:t>
            </a:r>
            <a:endParaRPr lang="en-US" sz="2800" b="1" dirty="0"/>
          </a:p>
        </p:txBody>
      </p:sp>
      <p:sp>
        <p:nvSpPr>
          <p:cNvPr id="6" name="TextBox 5"/>
          <p:cNvSpPr txBox="1"/>
          <p:nvPr/>
        </p:nvSpPr>
        <p:spPr>
          <a:xfrm>
            <a:off x="1134533" y="3673101"/>
            <a:ext cx="3776133" cy="646331"/>
          </a:xfrm>
          <a:prstGeom prst="rect">
            <a:avLst/>
          </a:prstGeom>
          <a:solidFill>
            <a:schemeClr val="bg1"/>
          </a:solidFill>
        </p:spPr>
        <p:txBody>
          <a:bodyPr wrap="square" rtlCol="0">
            <a:spAutoFit/>
          </a:bodyPr>
          <a:lstStyle/>
          <a:p>
            <a:r>
              <a:rPr lang="en-US" sz="3600" b="1" dirty="0" smtClean="0"/>
              <a:t>~90 Minutes Apart</a:t>
            </a:r>
            <a:endParaRPr lang="en-US" sz="3600" b="1" dirty="0"/>
          </a:p>
        </p:txBody>
      </p:sp>
      <p:cxnSp>
        <p:nvCxnSpPr>
          <p:cNvPr id="9" name="Straight Arrow Connector 8"/>
          <p:cNvCxnSpPr/>
          <p:nvPr/>
        </p:nvCxnSpPr>
        <p:spPr>
          <a:xfrm>
            <a:off x="948267" y="2492296"/>
            <a:ext cx="0" cy="1503971"/>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60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7826" y="1129185"/>
            <a:ext cx="9464841" cy="5000681"/>
          </a:xfrm>
          <a:prstGeom prst="rect">
            <a:avLst/>
          </a:prstGeom>
        </p:spPr>
      </p:pic>
      <p:sp>
        <p:nvSpPr>
          <p:cNvPr id="3" name="TextBox 2"/>
          <p:cNvSpPr txBox="1"/>
          <p:nvPr/>
        </p:nvSpPr>
        <p:spPr>
          <a:xfrm>
            <a:off x="1287826" y="605966"/>
            <a:ext cx="9618134" cy="523220"/>
          </a:xfrm>
          <a:prstGeom prst="rect">
            <a:avLst/>
          </a:prstGeom>
          <a:noFill/>
        </p:spPr>
        <p:txBody>
          <a:bodyPr wrap="square" rtlCol="0">
            <a:spAutoFit/>
          </a:bodyPr>
          <a:lstStyle/>
          <a:p>
            <a:r>
              <a:rPr lang="en-US" sz="2800" b="1" dirty="0" smtClean="0"/>
              <a:t>Salt Lake City Granite Mountain Vault Seismic Recording Station</a:t>
            </a:r>
            <a:endParaRPr lang="en-US" sz="2800" b="1" dirty="0"/>
          </a:p>
        </p:txBody>
      </p:sp>
      <p:sp>
        <p:nvSpPr>
          <p:cNvPr id="4" name="Left Arrow 3"/>
          <p:cNvSpPr/>
          <p:nvPr/>
        </p:nvSpPr>
        <p:spPr>
          <a:xfrm rot="1585236">
            <a:off x="3202739" y="4347901"/>
            <a:ext cx="2679032" cy="125128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503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5696" y="418570"/>
            <a:ext cx="9134475" cy="5648325"/>
          </a:xfrm>
          <a:prstGeom prst="rect">
            <a:avLst/>
          </a:prstGeom>
        </p:spPr>
      </p:pic>
      <p:cxnSp>
        <p:nvCxnSpPr>
          <p:cNvPr id="5" name="Straight Arrow Connector 4"/>
          <p:cNvCxnSpPr/>
          <p:nvPr/>
        </p:nvCxnSpPr>
        <p:spPr>
          <a:xfrm flipV="1">
            <a:off x="3522133" y="2065867"/>
            <a:ext cx="5469467" cy="795866"/>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058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Slope Stability Analysis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34233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Causes of Failure</a:t>
            </a:r>
            <a:endParaRPr lang="en-US" dirty="0"/>
          </a:p>
        </p:txBody>
      </p:sp>
      <p:sp>
        <p:nvSpPr>
          <p:cNvPr id="3" name="Content Placeholder 2"/>
          <p:cNvSpPr>
            <a:spLocks noGrp="1"/>
          </p:cNvSpPr>
          <p:nvPr>
            <p:ph idx="1"/>
          </p:nvPr>
        </p:nvSpPr>
        <p:spPr>
          <a:xfrm>
            <a:off x="1097281" y="1845734"/>
            <a:ext cx="3795562" cy="4023360"/>
          </a:xfrm>
        </p:spPr>
        <p:txBody>
          <a:bodyPr>
            <a:normAutofit/>
          </a:bodyPr>
          <a:lstStyle/>
          <a:p>
            <a:pPr lvl="1">
              <a:buFont typeface="Arial" panose="020B0604020202020204" pitchFamily="34" charset="0"/>
              <a:buChar char="•"/>
            </a:pPr>
            <a:r>
              <a:rPr lang="en-US" sz="2800" dirty="0" smtClean="0"/>
              <a:t>Mining operations typically utilize low factors of safety (1.0-1.1</a:t>
            </a:r>
            <a:r>
              <a:rPr lang="en-US" sz="2800" dirty="0" smtClean="0"/>
              <a:t>)</a:t>
            </a:r>
          </a:p>
          <a:p>
            <a:pPr marL="201168" lvl="1" indent="0">
              <a:buNone/>
            </a:pPr>
            <a:endParaRPr lang="en-US" sz="2800" dirty="0" smtClean="0"/>
          </a:p>
          <a:p>
            <a:pPr lvl="1">
              <a:buFont typeface="Arial" panose="020B0604020202020204" pitchFamily="34" charset="0"/>
              <a:buChar char="•"/>
            </a:pPr>
            <a:r>
              <a:rPr lang="en-US" sz="2800" dirty="0" smtClean="0"/>
              <a:t>Spring (Wet) Season</a:t>
            </a:r>
          </a:p>
          <a:p>
            <a:pPr marL="201168" lvl="1" indent="0">
              <a:buNone/>
            </a:pPr>
            <a:endParaRPr lang="en-US" sz="2800" dirty="0" smtClean="0"/>
          </a:p>
          <a:p>
            <a:pPr lvl="1">
              <a:buFont typeface="Arial" panose="020B0604020202020204" pitchFamily="34" charset="0"/>
              <a:buChar char="•"/>
            </a:pPr>
            <a:r>
              <a:rPr lang="en-US" sz="2800" dirty="0" err="1" smtClean="0"/>
              <a:t>Manafey</a:t>
            </a:r>
            <a:r>
              <a:rPr lang="en-US" sz="2800" dirty="0" smtClean="0"/>
              <a:t> Fault</a:t>
            </a:r>
            <a:endParaRPr lang="en-US" sz="2800" dirty="0" smtClean="0"/>
          </a:p>
          <a:p>
            <a:pPr lvl="1">
              <a:buFont typeface="Arial" panose="020B0604020202020204" pitchFamily="34" charset="0"/>
              <a:buChar char="•"/>
            </a:pPr>
            <a:endParaRPr lang="en-US" sz="2400" dirty="0"/>
          </a:p>
        </p:txBody>
      </p:sp>
      <p:pic>
        <p:nvPicPr>
          <p:cNvPr id="5" name="Picture 4"/>
          <p:cNvPicPr>
            <a:picLocks noChangeAspect="1"/>
          </p:cNvPicPr>
          <p:nvPr/>
        </p:nvPicPr>
        <p:blipFill>
          <a:blip r:embed="rId3"/>
          <a:stretch>
            <a:fillRect/>
          </a:stretch>
        </p:blipFill>
        <p:spPr>
          <a:xfrm>
            <a:off x="4764505" y="1845734"/>
            <a:ext cx="6589017" cy="4290430"/>
          </a:xfrm>
          <a:prstGeom prst="rect">
            <a:avLst/>
          </a:prstGeom>
        </p:spPr>
      </p:pic>
    </p:spTree>
    <p:extLst>
      <p:ext uri="{BB962C8B-B14F-4D97-AF65-F5344CB8AC3E}">
        <p14:creationId xmlns:p14="http://schemas.microsoft.com/office/powerpoint/2010/main" val="13383052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Models</a:t>
            </a:r>
            <a:endParaRPr lang="en-US" dirty="0"/>
          </a:p>
        </p:txBody>
      </p:sp>
      <p:sp>
        <p:nvSpPr>
          <p:cNvPr id="3" name="Content Placeholder 2"/>
          <p:cNvSpPr>
            <a:spLocks noGrp="1"/>
          </p:cNvSpPr>
          <p:nvPr>
            <p:ph sz="half" idx="1"/>
          </p:nvPr>
        </p:nvSpPr>
        <p:spPr>
          <a:xfrm>
            <a:off x="1097279" y="1845734"/>
            <a:ext cx="7780714" cy="4023360"/>
          </a:xfrm>
        </p:spPr>
        <p:txBody>
          <a:bodyPr>
            <a:normAutofit/>
          </a:bodyPr>
          <a:lstStyle/>
          <a:p>
            <a:pPr>
              <a:buFont typeface="Arial" panose="020B0604020202020204" pitchFamily="34" charset="0"/>
              <a:buChar char="•"/>
            </a:pPr>
            <a:r>
              <a:rPr lang="en-US" sz="2800" dirty="0" smtClean="0"/>
              <a:t> 2015 Thesis by </a:t>
            </a:r>
            <a:r>
              <a:rPr lang="en-US" sz="2800" dirty="0" err="1" smtClean="0"/>
              <a:t>Willian</a:t>
            </a:r>
            <a:r>
              <a:rPr lang="en-US" sz="2800" dirty="0" smtClean="0"/>
              <a:t> </a:t>
            </a:r>
            <a:r>
              <a:rPr lang="en-US" sz="2800" dirty="0" err="1" smtClean="0"/>
              <a:t>Niday</a:t>
            </a:r>
            <a:endParaRPr lang="en-US" sz="2800" dirty="0" smtClean="0"/>
          </a:p>
          <a:p>
            <a:pPr>
              <a:buFont typeface="Arial" panose="020B0604020202020204" pitchFamily="34" charset="0"/>
              <a:buChar char="•"/>
            </a:pPr>
            <a:r>
              <a:rPr lang="en-US" sz="2800" dirty="0"/>
              <a:t> </a:t>
            </a:r>
            <a:r>
              <a:rPr lang="en-US" sz="2800" dirty="0" smtClean="0"/>
              <a:t>Modeled the slope failure along bedding planes</a:t>
            </a:r>
          </a:p>
        </p:txBody>
      </p:sp>
      <p:pic>
        <p:nvPicPr>
          <p:cNvPr id="6" name="Picture 5"/>
          <p:cNvPicPr>
            <a:picLocks noChangeAspect="1"/>
          </p:cNvPicPr>
          <p:nvPr/>
        </p:nvPicPr>
        <p:blipFill>
          <a:blip r:embed="rId2"/>
          <a:stretch>
            <a:fillRect/>
          </a:stretch>
        </p:blipFill>
        <p:spPr>
          <a:xfrm>
            <a:off x="2904864" y="3157190"/>
            <a:ext cx="5667375" cy="2638425"/>
          </a:xfrm>
          <a:prstGeom prst="rect">
            <a:avLst/>
          </a:prstGeom>
        </p:spPr>
      </p:pic>
    </p:spTree>
    <p:extLst>
      <p:ext uri="{BB962C8B-B14F-4D97-AF65-F5344CB8AC3E}">
        <p14:creationId xmlns:p14="http://schemas.microsoft.com/office/powerpoint/2010/main" val="517193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Models</a:t>
            </a:r>
            <a:endParaRPr lang="en-US" dirty="0"/>
          </a:p>
        </p:txBody>
      </p:sp>
      <p:sp>
        <p:nvSpPr>
          <p:cNvPr id="3" name="Content Placeholder 2"/>
          <p:cNvSpPr>
            <a:spLocks noGrp="1"/>
          </p:cNvSpPr>
          <p:nvPr>
            <p:ph sz="half" idx="1"/>
          </p:nvPr>
        </p:nvSpPr>
        <p:spPr>
          <a:xfrm>
            <a:off x="1097279" y="1845734"/>
            <a:ext cx="7780714" cy="4023360"/>
          </a:xfrm>
        </p:spPr>
        <p:txBody>
          <a:bodyPr>
            <a:normAutofit/>
          </a:bodyPr>
          <a:lstStyle/>
          <a:p>
            <a:pPr>
              <a:buFont typeface="Arial" panose="020B0604020202020204" pitchFamily="34" charset="0"/>
              <a:buChar char="•"/>
            </a:pPr>
            <a:r>
              <a:rPr lang="en-US" sz="2800" dirty="0" smtClean="0"/>
              <a:t> 2016 Thesis by Alfred </a:t>
            </a:r>
            <a:r>
              <a:rPr lang="en-US" sz="2800" dirty="0" err="1" smtClean="0"/>
              <a:t>Septian</a:t>
            </a:r>
            <a:endParaRPr lang="en-US" sz="2800" dirty="0" smtClean="0"/>
          </a:p>
          <a:p>
            <a:pPr>
              <a:buFont typeface="Arial" panose="020B0604020202020204" pitchFamily="34" charset="0"/>
              <a:buChar char="•"/>
            </a:pPr>
            <a:r>
              <a:rPr lang="en-US" sz="2800" dirty="0"/>
              <a:t> </a:t>
            </a:r>
            <a:r>
              <a:rPr lang="en-US" sz="2800" dirty="0" smtClean="0"/>
              <a:t>Created a 3D model to analyze the failure</a:t>
            </a:r>
          </a:p>
          <a:p>
            <a:pPr>
              <a:buFont typeface="Arial" panose="020B0604020202020204" pitchFamily="34" charset="0"/>
              <a:buChar char="•"/>
            </a:pPr>
            <a:r>
              <a:rPr lang="en-US" sz="2800" dirty="0"/>
              <a:t> </a:t>
            </a:r>
            <a:r>
              <a:rPr lang="en-US" sz="2800" dirty="0" smtClean="0"/>
              <a:t>Found that the first slide likely triggered the second</a:t>
            </a:r>
            <a:endParaRPr lang="en-US" sz="2800" dirty="0"/>
          </a:p>
        </p:txBody>
      </p:sp>
      <p:pic>
        <p:nvPicPr>
          <p:cNvPr id="5" name="Content Placeholder 4"/>
          <p:cNvPicPr>
            <a:picLocks noGrp="1" noChangeAspect="1"/>
          </p:cNvPicPr>
          <p:nvPr>
            <p:ph sz="half" idx="2"/>
          </p:nvPr>
        </p:nvPicPr>
        <p:blipFill>
          <a:blip r:embed="rId2"/>
          <a:stretch>
            <a:fillRect/>
          </a:stretch>
        </p:blipFill>
        <p:spPr>
          <a:xfrm>
            <a:off x="2483535" y="4012860"/>
            <a:ext cx="7285890" cy="2191328"/>
          </a:xfrm>
          <a:prstGeom prst="rect">
            <a:avLst/>
          </a:prstGeom>
        </p:spPr>
      </p:pic>
    </p:spTree>
    <p:extLst>
      <p:ext uri="{BB962C8B-B14F-4D97-AF65-F5344CB8AC3E}">
        <p14:creationId xmlns:p14="http://schemas.microsoft.com/office/powerpoint/2010/main" val="1178139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404C-BCDB-4036-8726-B50E658A2635}"/>
              </a:ext>
            </a:extLst>
          </p:cNvPr>
          <p:cNvSpPr>
            <a:spLocks noGrp="1"/>
          </p:cNvSpPr>
          <p:nvPr>
            <p:ph type="title"/>
          </p:nvPr>
        </p:nvSpPr>
        <p:spPr/>
        <p:txBody>
          <a:bodyPr/>
          <a:lstStyle/>
          <a:p>
            <a:r>
              <a:rPr lang="en-US" dirty="0"/>
              <a:t>In-Situ Conditions</a:t>
            </a:r>
          </a:p>
        </p:txBody>
      </p:sp>
      <p:graphicFrame>
        <p:nvGraphicFramePr>
          <p:cNvPr id="5" name="Content Placeholder 4">
            <a:extLst>
              <a:ext uri="{FF2B5EF4-FFF2-40B4-BE49-F238E27FC236}">
                <a16:creationId xmlns:a16="http://schemas.microsoft.com/office/drawing/2014/main" id="{4D5D1848-0DB9-4E27-8E7E-12B71BF6FFA8}"/>
              </a:ext>
            </a:extLst>
          </p:cNvPr>
          <p:cNvGraphicFramePr>
            <a:graphicFrameLocks noGrp="1"/>
          </p:cNvGraphicFramePr>
          <p:nvPr>
            <p:ph sz="half" idx="2"/>
          </p:nvPr>
        </p:nvGraphicFramePr>
        <p:xfrm>
          <a:off x="6438900" y="2760345"/>
          <a:ext cx="4495800" cy="2194560"/>
        </p:xfrm>
        <a:graphic>
          <a:graphicData uri="http://schemas.openxmlformats.org/drawingml/2006/table">
            <a:tbl>
              <a:tblPr>
                <a:tableStyleId>{5C22544A-7EE6-4342-B048-85BDC9FD1C3A}</a:tableStyleId>
              </a:tblPr>
              <a:tblGrid>
                <a:gridCol w="749300">
                  <a:extLst>
                    <a:ext uri="{9D8B030D-6E8A-4147-A177-3AD203B41FA5}">
                      <a16:colId xmlns:a16="http://schemas.microsoft.com/office/drawing/2014/main" val="2074579116"/>
                    </a:ext>
                  </a:extLst>
                </a:gridCol>
                <a:gridCol w="749300">
                  <a:extLst>
                    <a:ext uri="{9D8B030D-6E8A-4147-A177-3AD203B41FA5}">
                      <a16:colId xmlns:a16="http://schemas.microsoft.com/office/drawing/2014/main" val="1633524716"/>
                    </a:ext>
                  </a:extLst>
                </a:gridCol>
                <a:gridCol w="749300">
                  <a:extLst>
                    <a:ext uri="{9D8B030D-6E8A-4147-A177-3AD203B41FA5}">
                      <a16:colId xmlns:a16="http://schemas.microsoft.com/office/drawing/2014/main" val="2032777097"/>
                    </a:ext>
                  </a:extLst>
                </a:gridCol>
                <a:gridCol w="749300">
                  <a:extLst>
                    <a:ext uri="{9D8B030D-6E8A-4147-A177-3AD203B41FA5}">
                      <a16:colId xmlns:a16="http://schemas.microsoft.com/office/drawing/2014/main" val="2061036728"/>
                    </a:ext>
                  </a:extLst>
                </a:gridCol>
                <a:gridCol w="749300">
                  <a:extLst>
                    <a:ext uri="{9D8B030D-6E8A-4147-A177-3AD203B41FA5}">
                      <a16:colId xmlns:a16="http://schemas.microsoft.com/office/drawing/2014/main" val="1878305104"/>
                    </a:ext>
                  </a:extLst>
                </a:gridCol>
                <a:gridCol w="749300">
                  <a:extLst>
                    <a:ext uri="{9D8B030D-6E8A-4147-A177-3AD203B41FA5}">
                      <a16:colId xmlns:a16="http://schemas.microsoft.com/office/drawing/2014/main" val="2057853947"/>
                    </a:ext>
                  </a:extLst>
                </a:gridCol>
              </a:tblGrid>
              <a:tr h="365760">
                <a:tc>
                  <a:txBody>
                    <a:bodyPr/>
                    <a:lstStyle/>
                    <a:p>
                      <a:pPr algn="ctr" fontAlgn="ctr"/>
                      <a:r>
                        <a:rPr lang="en-US" sz="1100" u="none" strike="noStrike">
                          <a:effectLst/>
                        </a:rPr>
                        <a:t>Parameter</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Monzonite</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Clay Monzonite</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Limestone</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Altered Limestone</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Quartzite</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89161221"/>
                  </a:ext>
                </a:extLst>
              </a:tr>
              <a:tr h="365760">
                <a:tc>
                  <a:txBody>
                    <a:bodyPr/>
                    <a:lstStyle/>
                    <a:p>
                      <a:pPr algn="ctr" fontAlgn="ctr"/>
                      <a:r>
                        <a:rPr lang="en-US" sz="1100" u="none" strike="noStrike">
                          <a:effectLst/>
                        </a:rPr>
                        <a:t>Cohesion (Mpa)</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0.59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0.65</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54521842"/>
                  </a:ext>
                </a:extLst>
              </a:tr>
              <a:tr h="365760">
                <a:tc>
                  <a:txBody>
                    <a:bodyPr/>
                    <a:lstStyle/>
                    <a:p>
                      <a:pPr algn="ctr" fontAlgn="ctr"/>
                      <a:r>
                        <a:rPr lang="en-US" sz="1100" u="none" strike="noStrike">
                          <a:effectLst/>
                        </a:rPr>
                        <a:t>Cohesion (psf)</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37593</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12322.15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60566.5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22973.5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13575.25</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0612226"/>
                  </a:ext>
                </a:extLst>
              </a:tr>
              <a:tr h="365760">
                <a:tc>
                  <a:txBody>
                    <a:bodyPr/>
                    <a:lstStyle/>
                    <a:p>
                      <a:pPr algn="ctr" fontAlgn="ctr"/>
                      <a:r>
                        <a:rPr lang="en-US" sz="1100" u="none" strike="noStrike">
                          <a:effectLst/>
                        </a:rPr>
                        <a:t>Friction Angle</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327238748"/>
                  </a:ext>
                </a:extLst>
              </a:tr>
              <a:tr h="365760">
                <a:tc>
                  <a:txBody>
                    <a:bodyPr/>
                    <a:lstStyle/>
                    <a:p>
                      <a:pPr algn="ctr" fontAlgn="ctr"/>
                      <a:r>
                        <a:rPr lang="en-US" sz="1100" u="none" strike="noStrike">
                          <a:effectLst/>
                        </a:rPr>
                        <a:t>Density (t/m^3)</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2.88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2.64</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2.78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17673941"/>
                  </a:ext>
                </a:extLst>
              </a:tr>
              <a:tr h="365760">
                <a:tc>
                  <a:txBody>
                    <a:bodyPr/>
                    <a:lstStyle/>
                    <a:p>
                      <a:pPr algn="ctr" fontAlgn="ctr"/>
                      <a:r>
                        <a:rPr lang="en-US" sz="1100" u="none" strike="noStrike">
                          <a:effectLst/>
                        </a:rPr>
                        <a:t>Density (pcf)</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179.712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164.736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174.72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173.472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162.24</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11861284"/>
                  </a:ext>
                </a:extLst>
              </a:tr>
            </a:tbl>
          </a:graphicData>
        </a:graphic>
      </p:graphicFrame>
      <p:pic>
        <p:nvPicPr>
          <p:cNvPr id="6" name="Content Placeholder 5">
            <a:extLst>
              <a:ext uri="{FF2B5EF4-FFF2-40B4-BE49-F238E27FC236}">
                <a16:creationId xmlns:a16="http://schemas.microsoft.com/office/drawing/2014/main" id="{00000000-0008-0000-0000-000005000000}"/>
              </a:ext>
            </a:extLst>
          </p:cNvPr>
          <p:cNvPicPr>
            <a:picLocks noGrp="1" noChangeAspect="1"/>
          </p:cNvPicPr>
          <p:nvPr>
            <p:ph sz="half" idx="1"/>
          </p:nvPr>
        </p:nvPicPr>
        <p:blipFill>
          <a:blip r:embed="rId2"/>
          <a:stretch>
            <a:fillRect/>
          </a:stretch>
        </p:blipFill>
        <p:spPr>
          <a:xfrm>
            <a:off x="677009" y="1840027"/>
            <a:ext cx="5685426" cy="4322266"/>
          </a:xfrm>
          <a:prstGeom prst="rect">
            <a:avLst/>
          </a:prstGeom>
        </p:spPr>
      </p:pic>
    </p:spTree>
    <p:extLst>
      <p:ext uri="{BB962C8B-B14F-4D97-AF65-F5344CB8AC3E}">
        <p14:creationId xmlns:p14="http://schemas.microsoft.com/office/powerpoint/2010/main" val="3338907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4986" y="380383"/>
            <a:ext cx="7530270" cy="5499857"/>
          </a:xfrm>
          <a:prstGeom prst="rect">
            <a:avLst/>
          </a:prstGeom>
        </p:spPr>
      </p:pic>
    </p:spTree>
    <p:extLst>
      <p:ext uri="{BB962C8B-B14F-4D97-AF65-F5344CB8AC3E}">
        <p14:creationId xmlns:p14="http://schemas.microsoft.com/office/powerpoint/2010/main" val="12234551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4986" y="380383"/>
            <a:ext cx="7530270" cy="5499857"/>
          </a:xfrm>
          <a:prstGeom prst="rect">
            <a:avLst/>
          </a:prstGeom>
        </p:spPr>
      </p:pic>
      <p:pic>
        <p:nvPicPr>
          <p:cNvPr id="3" name="Picture 2"/>
          <p:cNvPicPr>
            <a:picLocks noChangeAspect="1"/>
          </p:cNvPicPr>
          <p:nvPr/>
        </p:nvPicPr>
        <p:blipFill>
          <a:blip r:embed="rId3"/>
          <a:stretch>
            <a:fillRect/>
          </a:stretch>
        </p:blipFill>
        <p:spPr>
          <a:xfrm>
            <a:off x="3408218" y="819922"/>
            <a:ext cx="6452223" cy="2663111"/>
          </a:xfrm>
          <a:prstGeom prst="rect">
            <a:avLst/>
          </a:prstGeom>
        </p:spPr>
      </p:pic>
    </p:spTree>
    <p:extLst>
      <p:ext uri="{BB962C8B-B14F-4D97-AF65-F5344CB8AC3E}">
        <p14:creationId xmlns:p14="http://schemas.microsoft.com/office/powerpoint/2010/main" val="2076926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2337" y="232610"/>
            <a:ext cx="8833853" cy="6625390"/>
          </a:xfrm>
          <a:prstGeom prst="rect">
            <a:avLst/>
          </a:prstGeom>
        </p:spPr>
      </p:pic>
    </p:spTree>
    <p:extLst>
      <p:ext uri="{BB962C8B-B14F-4D97-AF65-F5344CB8AC3E}">
        <p14:creationId xmlns:p14="http://schemas.microsoft.com/office/powerpoint/2010/main" val="3281257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08218" y="819922"/>
            <a:ext cx="6452223" cy="2663111"/>
          </a:xfrm>
          <a:prstGeom prst="rect">
            <a:avLst/>
          </a:prstGeom>
        </p:spPr>
      </p:pic>
    </p:spTree>
    <p:extLst>
      <p:ext uri="{BB962C8B-B14F-4D97-AF65-F5344CB8AC3E}">
        <p14:creationId xmlns:p14="http://schemas.microsoft.com/office/powerpoint/2010/main" val="31296888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2002" y="986975"/>
            <a:ext cx="10624340" cy="4385124"/>
          </a:xfrm>
          <a:prstGeom prst="rect">
            <a:avLst/>
          </a:prstGeom>
        </p:spPr>
      </p:pic>
    </p:spTree>
    <p:extLst>
      <p:ext uri="{BB962C8B-B14F-4D97-AF65-F5344CB8AC3E}">
        <p14:creationId xmlns:p14="http://schemas.microsoft.com/office/powerpoint/2010/main" val="12011277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4D5D1848-0DB9-4E27-8E7E-12B71BF6FFA8}"/>
              </a:ext>
            </a:extLst>
          </p:cNvPr>
          <p:cNvGraphicFramePr>
            <a:graphicFrameLocks/>
          </p:cNvGraphicFramePr>
          <p:nvPr>
            <p:extLst>
              <p:ext uri="{D42A27DB-BD31-4B8C-83A1-F6EECF244321}">
                <p14:modId xmlns:p14="http://schemas.microsoft.com/office/powerpoint/2010/main" val="1516232268"/>
              </p:ext>
            </p:extLst>
          </p:nvPr>
        </p:nvGraphicFramePr>
        <p:xfrm>
          <a:off x="1780671" y="1459833"/>
          <a:ext cx="8720892" cy="3799872"/>
        </p:xfrm>
        <a:graphic>
          <a:graphicData uri="http://schemas.openxmlformats.org/drawingml/2006/table">
            <a:tbl>
              <a:tblPr>
                <a:tableStyleId>{5C22544A-7EE6-4342-B048-85BDC9FD1C3A}</a:tableStyleId>
              </a:tblPr>
              <a:tblGrid>
                <a:gridCol w="1453482">
                  <a:extLst>
                    <a:ext uri="{9D8B030D-6E8A-4147-A177-3AD203B41FA5}">
                      <a16:colId xmlns:a16="http://schemas.microsoft.com/office/drawing/2014/main" val="2074579116"/>
                    </a:ext>
                  </a:extLst>
                </a:gridCol>
                <a:gridCol w="1453482">
                  <a:extLst>
                    <a:ext uri="{9D8B030D-6E8A-4147-A177-3AD203B41FA5}">
                      <a16:colId xmlns:a16="http://schemas.microsoft.com/office/drawing/2014/main" val="1633524716"/>
                    </a:ext>
                  </a:extLst>
                </a:gridCol>
                <a:gridCol w="1453482">
                  <a:extLst>
                    <a:ext uri="{9D8B030D-6E8A-4147-A177-3AD203B41FA5}">
                      <a16:colId xmlns:a16="http://schemas.microsoft.com/office/drawing/2014/main" val="2032777097"/>
                    </a:ext>
                  </a:extLst>
                </a:gridCol>
                <a:gridCol w="1453482">
                  <a:extLst>
                    <a:ext uri="{9D8B030D-6E8A-4147-A177-3AD203B41FA5}">
                      <a16:colId xmlns:a16="http://schemas.microsoft.com/office/drawing/2014/main" val="2061036728"/>
                    </a:ext>
                  </a:extLst>
                </a:gridCol>
                <a:gridCol w="1453482">
                  <a:extLst>
                    <a:ext uri="{9D8B030D-6E8A-4147-A177-3AD203B41FA5}">
                      <a16:colId xmlns:a16="http://schemas.microsoft.com/office/drawing/2014/main" val="1878305104"/>
                    </a:ext>
                  </a:extLst>
                </a:gridCol>
                <a:gridCol w="1453482">
                  <a:extLst>
                    <a:ext uri="{9D8B030D-6E8A-4147-A177-3AD203B41FA5}">
                      <a16:colId xmlns:a16="http://schemas.microsoft.com/office/drawing/2014/main" val="2057853947"/>
                    </a:ext>
                  </a:extLst>
                </a:gridCol>
              </a:tblGrid>
              <a:tr h="633312">
                <a:tc>
                  <a:txBody>
                    <a:bodyPr/>
                    <a:lstStyle/>
                    <a:p>
                      <a:pPr algn="ctr" fontAlgn="ctr"/>
                      <a:r>
                        <a:rPr lang="en-US" sz="1800" b="1" u="none" strike="noStrike" dirty="0">
                          <a:effectLst/>
                        </a:rPr>
                        <a:t>Parameter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a:effectLst/>
                        </a:rPr>
                        <a:t>Monzonite</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Clay Monzonite</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Limestone</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Altered Limestone</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Quartzite</a:t>
                      </a:r>
                      <a:endParaRPr lang="en-US" sz="18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89161221"/>
                  </a:ext>
                </a:extLst>
              </a:tr>
              <a:tr h="633312">
                <a:tc>
                  <a:txBody>
                    <a:bodyPr/>
                    <a:lstStyle/>
                    <a:p>
                      <a:pPr algn="ctr" fontAlgn="ctr"/>
                      <a:r>
                        <a:rPr lang="en-US" sz="1800" b="1" u="none" strike="noStrike" dirty="0">
                          <a:effectLst/>
                        </a:rPr>
                        <a:t>Cohesion (</a:t>
                      </a:r>
                      <a:r>
                        <a:rPr lang="en-US" sz="1800" b="1" u="none" strike="noStrike" dirty="0" err="1">
                          <a:effectLst/>
                        </a:rPr>
                        <a:t>Mpa</a:t>
                      </a:r>
                      <a:r>
                        <a:rPr lang="en-US" sz="1800" b="1" u="none" strike="noStrike" dirty="0">
                          <a:effectLst/>
                        </a:rPr>
                        <a:t>)</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1.8</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0.59</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2.9</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1.1</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0.65</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54521842"/>
                  </a:ext>
                </a:extLst>
              </a:tr>
              <a:tr h="633312">
                <a:tc>
                  <a:txBody>
                    <a:bodyPr/>
                    <a:lstStyle/>
                    <a:p>
                      <a:pPr algn="ctr" fontAlgn="ctr"/>
                      <a:r>
                        <a:rPr lang="en-US" sz="1800" b="1" u="none" strike="noStrike" dirty="0">
                          <a:effectLst/>
                        </a:rPr>
                        <a:t>Cohesion (</a:t>
                      </a:r>
                      <a:r>
                        <a:rPr lang="en-US" sz="1800" b="1" u="none" strike="noStrike" dirty="0" err="1">
                          <a:effectLst/>
                        </a:rPr>
                        <a:t>psf</a:t>
                      </a:r>
                      <a:r>
                        <a:rPr lang="en-US" sz="1800" b="1" u="none" strike="noStrike" dirty="0">
                          <a:effectLst/>
                        </a:rPr>
                        <a:t>)</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37593</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12322.15</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60566.5</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22973.5</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13575.25</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0612226"/>
                  </a:ext>
                </a:extLst>
              </a:tr>
              <a:tr h="633312">
                <a:tc>
                  <a:txBody>
                    <a:bodyPr/>
                    <a:lstStyle/>
                    <a:p>
                      <a:pPr algn="ctr" fontAlgn="ctr"/>
                      <a:r>
                        <a:rPr lang="en-US" sz="1800" b="1" u="none" strike="noStrike">
                          <a:effectLst/>
                        </a:rPr>
                        <a:t>Friction Angle</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37</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35</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40</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32</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35</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327238748"/>
                  </a:ext>
                </a:extLst>
              </a:tr>
              <a:tr h="633312">
                <a:tc>
                  <a:txBody>
                    <a:bodyPr/>
                    <a:lstStyle/>
                    <a:p>
                      <a:pPr algn="ctr" fontAlgn="ctr"/>
                      <a:r>
                        <a:rPr lang="en-US" sz="1800" b="1" u="none" strike="noStrike" dirty="0">
                          <a:effectLst/>
                        </a:rPr>
                        <a:t>Density (t/m^3)</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2.88</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2.64</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2.8</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2.78</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2.6</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17673941"/>
                  </a:ext>
                </a:extLst>
              </a:tr>
              <a:tr h="633312">
                <a:tc>
                  <a:txBody>
                    <a:bodyPr/>
                    <a:lstStyle/>
                    <a:p>
                      <a:pPr algn="ctr" fontAlgn="ctr"/>
                      <a:r>
                        <a:rPr lang="en-US" sz="1800" b="1" u="none" strike="noStrike" dirty="0">
                          <a:effectLst/>
                        </a:rPr>
                        <a:t>Density (</a:t>
                      </a:r>
                      <a:r>
                        <a:rPr lang="en-US" sz="1800" b="1" u="none" strike="noStrike" dirty="0" err="1">
                          <a:effectLst/>
                        </a:rPr>
                        <a:t>pcf</a:t>
                      </a:r>
                      <a:r>
                        <a:rPr lang="en-US" sz="1800" b="1" u="none" strike="noStrike" dirty="0">
                          <a:effectLst/>
                        </a:rPr>
                        <a:t>)</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179.712</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164.736</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a:effectLst/>
                        </a:rPr>
                        <a:t>174.72</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173.472</a:t>
                      </a:r>
                      <a:endParaRPr lang="en-US"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u="none" strike="noStrike" dirty="0">
                          <a:effectLst/>
                        </a:rPr>
                        <a:t>162.24</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11861284"/>
                  </a:ext>
                </a:extLst>
              </a:tr>
            </a:tbl>
          </a:graphicData>
        </a:graphic>
      </p:graphicFrame>
    </p:spTree>
    <p:extLst>
      <p:ext uri="{BB962C8B-B14F-4D97-AF65-F5344CB8AC3E}">
        <p14:creationId xmlns:p14="http://schemas.microsoft.com/office/powerpoint/2010/main" val="12132178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19200"/>
            <a:ext cx="12321958" cy="4127084"/>
          </a:xfrm>
          <a:prstGeom prst="rect">
            <a:avLst/>
          </a:prstGeom>
        </p:spPr>
      </p:pic>
    </p:spTree>
    <p:extLst>
      <p:ext uri="{BB962C8B-B14F-4D97-AF65-F5344CB8AC3E}">
        <p14:creationId xmlns:p14="http://schemas.microsoft.com/office/powerpoint/2010/main" val="37943626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19200"/>
            <a:ext cx="12321958" cy="4127084"/>
          </a:xfrm>
          <a:prstGeom prst="rect">
            <a:avLst/>
          </a:prstGeom>
        </p:spPr>
      </p:pic>
      <p:sp>
        <p:nvSpPr>
          <p:cNvPr id="3" name="Oval 2"/>
          <p:cNvSpPr/>
          <p:nvPr/>
        </p:nvSpPr>
        <p:spPr>
          <a:xfrm>
            <a:off x="2217684" y="-1597572"/>
            <a:ext cx="4540468" cy="4582510"/>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2732690" y="399393"/>
            <a:ext cx="1681655" cy="17447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14345" y="420414"/>
            <a:ext cx="388883" cy="256452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572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19200"/>
            <a:ext cx="12321958" cy="4127084"/>
          </a:xfrm>
          <a:prstGeom prst="rect">
            <a:avLst/>
          </a:prstGeom>
        </p:spPr>
      </p:pic>
      <p:sp>
        <p:nvSpPr>
          <p:cNvPr id="4" name="Oval 3"/>
          <p:cNvSpPr/>
          <p:nvPr/>
        </p:nvSpPr>
        <p:spPr>
          <a:xfrm>
            <a:off x="3594539" y="-2067910"/>
            <a:ext cx="5754414" cy="5523186"/>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flipV="1">
            <a:off x="6600497" y="399393"/>
            <a:ext cx="462455" cy="29744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993931" y="420414"/>
            <a:ext cx="2606566" cy="172369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2692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UTEXAS ED 4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66915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p:cNvPicPr>
            <a:picLocks noChangeAspect="1"/>
          </p:cNvPicPr>
          <p:nvPr/>
        </p:nvPicPr>
        <p:blipFill>
          <a:blip r:embed="rId2"/>
          <a:stretch>
            <a:fillRect/>
          </a:stretch>
        </p:blipFill>
        <p:spPr>
          <a:xfrm>
            <a:off x="1732547" y="-189019"/>
            <a:ext cx="9208168" cy="6493228"/>
          </a:xfrm>
          <a:prstGeom prst="rect">
            <a:avLst/>
          </a:prstGeom>
        </p:spPr>
      </p:pic>
      <p:pic>
        <p:nvPicPr>
          <p:cNvPr id="3" name="Content Placeholder 9"/>
          <p:cNvPicPr>
            <a:picLocks noChangeAspect="1"/>
          </p:cNvPicPr>
          <p:nvPr/>
        </p:nvPicPr>
        <p:blipFill>
          <a:blip r:embed="rId3"/>
          <a:stretch>
            <a:fillRect/>
          </a:stretch>
        </p:blipFill>
        <p:spPr>
          <a:xfrm>
            <a:off x="1732547" y="-1526154"/>
            <a:ext cx="9942791" cy="7365481"/>
          </a:xfrm>
          <a:prstGeom prst="rect">
            <a:avLst/>
          </a:prstGeom>
        </p:spPr>
      </p:pic>
    </p:spTree>
    <p:extLst>
      <p:ext uri="{BB962C8B-B14F-4D97-AF65-F5344CB8AC3E}">
        <p14:creationId xmlns:p14="http://schemas.microsoft.com/office/powerpoint/2010/main" val="2230990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p:cNvPicPr>
            <a:picLocks noChangeAspect="1"/>
          </p:cNvPicPr>
          <p:nvPr/>
        </p:nvPicPr>
        <p:blipFill>
          <a:blip r:embed="rId3"/>
          <a:stretch>
            <a:fillRect/>
          </a:stretch>
        </p:blipFill>
        <p:spPr>
          <a:xfrm>
            <a:off x="1684420" y="-365483"/>
            <a:ext cx="9993509" cy="7047019"/>
          </a:xfrm>
          <a:prstGeom prst="rect">
            <a:avLst/>
          </a:prstGeom>
        </p:spPr>
      </p:pic>
    </p:spTree>
    <p:extLst>
      <p:ext uri="{BB962C8B-B14F-4D97-AF65-F5344CB8AC3E}">
        <p14:creationId xmlns:p14="http://schemas.microsoft.com/office/powerpoint/2010/main" val="27944922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p:cNvPicPr>
            <a:picLocks noChangeAspect="1"/>
          </p:cNvPicPr>
          <p:nvPr/>
        </p:nvPicPr>
        <p:blipFill>
          <a:blip r:embed="rId3"/>
          <a:stretch>
            <a:fillRect/>
          </a:stretch>
        </p:blipFill>
        <p:spPr>
          <a:xfrm>
            <a:off x="1684420" y="-365483"/>
            <a:ext cx="9993509" cy="7047019"/>
          </a:xfrm>
          <a:prstGeom prst="rect">
            <a:avLst/>
          </a:prstGeom>
        </p:spPr>
      </p:pic>
      <p:sp>
        <p:nvSpPr>
          <p:cNvPr id="4" name="TextBox 3"/>
          <p:cNvSpPr txBox="1"/>
          <p:nvPr/>
        </p:nvSpPr>
        <p:spPr>
          <a:xfrm>
            <a:off x="8438147" y="481263"/>
            <a:ext cx="2598821" cy="1862048"/>
          </a:xfrm>
          <a:prstGeom prst="rect">
            <a:avLst/>
          </a:prstGeom>
          <a:noFill/>
        </p:spPr>
        <p:txBody>
          <a:bodyPr wrap="square" rtlCol="0">
            <a:spAutoFit/>
          </a:bodyPr>
          <a:lstStyle/>
          <a:p>
            <a:r>
              <a:rPr lang="en-US" sz="11500" dirty="0" smtClean="0">
                <a:solidFill>
                  <a:srgbClr val="FF0000"/>
                </a:solidFill>
              </a:rPr>
              <a:t>0.7</a:t>
            </a:r>
            <a:endParaRPr lang="en-US" sz="11500" dirty="0">
              <a:solidFill>
                <a:srgbClr val="FF0000"/>
              </a:solidFill>
            </a:endParaRPr>
          </a:p>
        </p:txBody>
      </p:sp>
    </p:spTree>
    <p:extLst>
      <p:ext uri="{BB962C8B-B14F-4D97-AF65-F5344CB8AC3E}">
        <p14:creationId xmlns:p14="http://schemas.microsoft.com/office/powerpoint/2010/main" val="500623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2337" y="232610"/>
            <a:ext cx="8833853" cy="6625390"/>
          </a:xfrm>
          <a:prstGeom prst="rect">
            <a:avLst/>
          </a:prstGeom>
        </p:spPr>
      </p:pic>
      <p:sp>
        <p:nvSpPr>
          <p:cNvPr id="3" name="Oval 2"/>
          <p:cNvSpPr/>
          <p:nvPr/>
        </p:nvSpPr>
        <p:spPr>
          <a:xfrm>
            <a:off x="2213809" y="3737811"/>
            <a:ext cx="4074695" cy="222985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78904" y="3414645"/>
            <a:ext cx="4411579" cy="646331"/>
          </a:xfrm>
          <a:prstGeom prst="rect">
            <a:avLst/>
          </a:prstGeom>
          <a:noFill/>
        </p:spPr>
        <p:txBody>
          <a:bodyPr wrap="square" rtlCol="0">
            <a:spAutoFit/>
          </a:bodyPr>
          <a:lstStyle/>
          <a:p>
            <a:r>
              <a:rPr lang="en-US" sz="3600" b="1" dirty="0" smtClean="0">
                <a:solidFill>
                  <a:schemeClr val="bg1"/>
                </a:solidFill>
              </a:rPr>
              <a:t>DUMPED MATERIAL</a:t>
            </a:r>
            <a:endParaRPr lang="en-US" sz="3600" b="1" dirty="0">
              <a:solidFill>
                <a:schemeClr val="bg1"/>
              </a:solidFill>
            </a:endParaRPr>
          </a:p>
        </p:txBody>
      </p:sp>
    </p:spTree>
    <p:extLst>
      <p:ext uri="{BB962C8B-B14F-4D97-AF65-F5344CB8AC3E}">
        <p14:creationId xmlns:p14="http://schemas.microsoft.com/office/powerpoint/2010/main" val="28127442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p:cNvPicPr>
            <a:picLocks noChangeAspect="1"/>
          </p:cNvPicPr>
          <p:nvPr/>
        </p:nvPicPr>
        <p:blipFill>
          <a:blip r:embed="rId3"/>
          <a:stretch>
            <a:fillRect/>
          </a:stretch>
        </p:blipFill>
        <p:spPr>
          <a:xfrm flipH="1">
            <a:off x="-5168341" y="-1825314"/>
            <a:ext cx="17119708" cy="11258072"/>
          </a:xfrm>
          <a:prstGeom prst="rect">
            <a:avLst/>
          </a:prstGeom>
        </p:spPr>
      </p:pic>
      <p:pic>
        <p:nvPicPr>
          <p:cNvPr id="5" name="Content Placeholder 8"/>
          <p:cNvPicPr>
            <a:picLocks noChangeAspect="1"/>
          </p:cNvPicPr>
          <p:nvPr/>
        </p:nvPicPr>
        <p:blipFill>
          <a:blip r:embed="rId3"/>
          <a:stretch>
            <a:fillRect/>
          </a:stretch>
        </p:blipFill>
        <p:spPr>
          <a:xfrm flipH="1">
            <a:off x="-5015941" y="-1672914"/>
            <a:ext cx="17119708" cy="11258072"/>
          </a:xfrm>
          <a:prstGeom prst="rect">
            <a:avLst/>
          </a:prstGeom>
        </p:spPr>
      </p:pic>
    </p:spTree>
    <p:extLst>
      <p:ext uri="{BB962C8B-B14F-4D97-AF65-F5344CB8AC3E}">
        <p14:creationId xmlns:p14="http://schemas.microsoft.com/office/powerpoint/2010/main" val="29130028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p:cNvPicPr>
            <a:picLocks noChangeAspect="1"/>
          </p:cNvPicPr>
          <p:nvPr/>
        </p:nvPicPr>
        <p:blipFill>
          <a:blip r:embed="rId3"/>
          <a:stretch>
            <a:fillRect/>
          </a:stretch>
        </p:blipFill>
        <p:spPr>
          <a:xfrm flipH="1">
            <a:off x="-5168341" y="-1825314"/>
            <a:ext cx="17119708" cy="11258072"/>
          </a:xfrm>
          <a:prstGeom prst="rect">
            <a:avLst/>
          </a:prstGeom>
        </p:spPr>
      </p:pic>
      <p:pic>
        <p:nvPicPr>
          <p:cNvPr id="5" name="Content Placeholder 8"/>
          <p:cNvPicPr>
            <a:picLocks noChangeAspect="1"/>
          </p:cNvPicPr>
          <p:nvPr/>
        </p:nvPicPr>
        <p:blipFill>
          <a:blip r:embed="rId3"/>
          <a:stretch>
            <a:fillRect/>
          </a:stretch>
        </p:blipFill>
        <p:spPr>
          <a:xfrm flipH="1">
            <a:off x="-5015941" y="-1672914"/>
            <a:ext cx="17119708" cy="11258072"/>
          </a:xfrm>
          <a:prstGeom prst="rect">
            <a:avLst/>
          </a:prstGeom>
        </p:spPr>
      </p:pic>
      <p:pic>
        <p:nvPicPr>
          <p:cNvPr id="4" name="Picture 3"/>
          <p:cNvPicPr>
            <a:picLocks noChangeAspect="1"/>
          </p:cNvPicPr>
          <p:nvPr/>
        </p:nvPicPr>
        <p:blipFill>
          <a:blip r:embed="rId4"/>
          <a:stretch>
            <a:fillRect/>
          </a:stretch>
        </p:blipFill>
        <p:spPr>
          <a:xfrm>
            <a:off x="97004" y="1957970"/>
            <a:ext cx="6589017" cy="4290430"/>
          </a:xfrm>
          <a:prstGeom prst="rect">
            <a:avLst/>
          </a:prstGeom>
        </p:spPr>
      </p:pic>
      <p:sp>
        <p:nvSpPr>
          <p:cNvPr id="7" name="TextBox 6"/>
          <p:cNvSpPr txBox="1"/>
          <p:nvPr/>
        </p:nvSpPr>
        <p:spPr>
          <a:xfrm>
            <a:off x="-656216" y="-118334"/>
            <a:ext cx="11747350" cy="192390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15874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p:cNvPicPr>
            <a:picLocks noChangeAspect="1"/>
          </p:cNvPicPr>
          <p:nvPr/>
        </p:nvPicPr>
        <p:blipFill>
          <a:blip r:embed="rId3"/>
          <a:stretch>
            <a:fillRect/>
          </a:stretch>
        </p:blipFill>
        <p:spPr>
          <a:xfrm flipH="1">
            <a:off x="-5168341" y="-1825314"/>
            <a:ext cx="17119708" cy="11258072"/>
          </a:xfrm>
          <a:prstGeom prst="rect">
            <a:avLst/>
          </a:prstGeom>
        </p:spPr>
      </p:pic>
      <p:pic>
        <p:nvPicPr>
          <p:cNvPr id="5" name="Content Placeholder 8"/>
          <p:cNvPicPr>
            <a:picLocks noChangeAspect="1"/>
          </p:cNvPicPr>
          <p:nvPr/>
        </p:nvPicPr>
        <p:blipFill>
          <a:blip r:embed="rId3"/>
          <a:stretch>
            <a:fillRect/>
          </a:stretch>
        </p:blipFill>
        <p:spPr>
          <a:xfrm flipH="1">
            <a:off x="-5015941" y="-1672914"/>
            <a:ext cx="17119708" cy="11258072"/>
          </a:xfrm>
          <a:prstGeom prst="rect">
            <a:avLst/>
          </a:prstGeom>
        </p:spPr>
      </p:pic>
      <p:pic>
        <p:nvPicPr>
          <p:cNvPr id="4" name="Picture 3"/>
          <p:cNvPicPr>
            <a:picLocks noChangeAspect="1"/>
          </p:cNvPicPr>
          <p:nvPr/>
        </p:nvPicPr>
        <p:blipFill>
          <a:blip r:embed="rId4"/>
          <a:stretch>
            <a:fillRect/>
          </a:stretch>
        </p:blipFill>
        <p:spPr>
          <a:xfrm>
            <a:off x="97004" y="1957970"/>
            <a:ext cx="6589017" cy="4290430"/>
          </a:xfrm>
          <a:prstGeom prst="rect">
            <a:avLst/>
          </a:prstGeom>
        </p:spPr>
      </p:pic>
      <p:sp>
        <p:nvSpPr>
          <p:cNvPr id="3" name="TextBox 2"/>
          <p:cNvSpPr txBox="1"/>
          <p:nvPr/>
        </p:nvSpPr>
        <p:spPr>
          <a:xfrm>
            <a:off x="-656217" y="-118334"/>
            <a:ext cx="11715077" cy="1923904"/>
          </a:xfrm>
          <a:prstGeom prst="rect">
            <a:avLst/>
          </a:prstGeom>
          <a:solidFill>
            <a:schemeClr val="bg1"/>
          </a:solidFill>
        </p:spPr>
        <p:txBody>
          <a:bodyPr wrap="square" rtlCol="0">
            <a:spAutoFit/>
          </a:bodyPr>
          <a:lstStyle/>
          <a:p>
            <a:endParaRPr lang="en-US" dirty="0"/>
          </a:p>
        </p:txBody>
      </p:sp>
      <p:cxnSp>
        <p:nvCxnSpPr>
          <p:cNvPr id="8" name="Straight Arrow Connector 7"/>
          <p:cNvCxnSpPr/>
          <p:nvPr/>
        </p:nvCxnSpPr>
        <p:spPr>
          <a:xfrm flipH="1">
            <a:off x="6315779" y="769172"/>
            <a:ext cx="892885" cy="14307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0688240" y="650838"/>
            <a:ext cx="892885" cy="14307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4053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7993" y="103011"/>
            <a:ext cx="8317080" cy="6754989"/>
          </a:xfrm>
          <a:prstGeom prst="rect">
            <a:avLst/>
          </a:prstGeom>
        </p:spPr>
      </p:pic>
      <p:sp>
        <p:nvSpPr>
          <p:cNvPr id="3" name="TextBox 2"/>
          <p:cNvSpPr txBox="1"/>
          <p:nvPr/>
        </p:nvSpPr>
        <p:spPr>
          <a:xfrm>
            <a:off x="7050782" y="334118"/>
            <a:ext cx="2598821" cy="1862048"/>
          </a:xfrm>
          <a:prstGeom prst="rect">
            <a:avLst/>
          </a:prstGeom>
          <a:noFill/>
        </p:spPr>
        <p:txBody>
          <a:bodyPr wrap="square" rtlCol="0">
            <a:spAutoFit/>
          </a:bodyPr>
          <a:lstStyle/>
          <a:p>
            <a:r>
              <a:rPr lang="en-US" sz="11500" dirty="0" smtClean="0">
                <a:solidFill>
                  <a:srgbClr val="FF0000"/>
                </a:solidFill>
              </a:rPr>
              <a:t>0.7</a:t>
            </a:r>
            <a:endParaRPr lang="en-US" sz="11500" dirty="0">
              <a:solidFill>
                <a:srgbClr val="FF0000"/>
              </a:solidFill>
            </a:endParaRPr>
          </a:p>
        </p:txBody>
      </p:sp>
    </p:spTree>
    <p:extLst>
      <p:ext uri="{BB962C8B-B14F-4D97-AF65-F5344CB8AC3E}">
        <p14:creationId xmlns:p14="http://schemas.microsoft.com/office/powerpoint/2010/main" val="635280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1222" y="2664069"/>
            <a:ext cx="5547946" cy="923330"/>
          </a:xfrm>
          <a:prstGeom prst="rect">
            <a:avLst/>
          </a:prstGeom>
          <a:noFill/>
        </p:spPr>
        <p:txBody>
          <a:bodyPr wrap="square" rtlCol="0">
            <a:spAutoFit/>
          </a:bodyPr>
          <a:lstStyle/>
          <a:p>
            <a:r>
              <a:rPr lang="en-US" dirty="0"/>
              <a:t>http://fox13now.com/2015/04/16/kennecott-still-cleaning-up-debris-2-years-after-massive-landslide-at-bingham-canyon-mine/</a:t>
            </a:r>
          </a:p>
        </p:txBody>
      </p:sp>
    </p:spTree>
    <p:extLst>
      <p:ext uri="{BB962C8B-B14F-4D97-AF65-F5344CB8AC3E}">
        <p14:creationId xmlns:p14="http://schemas.microsoft.com/office/powerpoint/2010/main" val="407378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7CD7-C9FF-43D9-8509-F7AB424C2100}"/>
              </a:ext>
            </a:extLst>
          </p:cNvPr>
          <p:cNvSpPr>
            <a:spLocks noGrp="1"/>
          </p:cNvSpPr>
          <p:nvPr>
            <p:ph type="title"/>
          </p:nvPr>
        </p:nvSpPr>
        <p:spPr>
          <a:xfrm>
            <a:off x="457200" y="594359"/>
            <a:ext cx="3200400" cy="1508761"/>
          </a:xfrm>
        </p:spPr>
        <p:txBody>
          <a:bodyPr/>
          <a:lstStyle/>
          <a:p>
            <a:r>
              <a:rPr lang="en-US" dirty="0"/>
              <a:t>April 10, 2013</a:t>
            </a:r>
          </a:p>
        </p:txBody>
      </p:sp>
      <p:pic>
        <p:nvPicPr>
          <p:cNvPr id="6" name="Content Placeholder 5">
            <a:extLst>
              <a:ext uri="{FF2B5EF4-FFF2-40B4-BE49-F238E27FC236}">
                <a16:creationId xmlns:a16="http://schemas.microsoft.com/office/drawing/2014/main" id="{22DDE59E-D9C7-48CC-AF5B-6847717736A3}"/>
              </a:ext>
            </a:extLst>
          </p:cNvPr>
          <p:cNvPicPr>
            <a:picLocks noGrp="1" noChangeAspect="1"/>
          </p:cNvPicPr>
          <p:nvPr>
            <p:ph idx="1"/>
          </p:nvPr>
        </p:nvPicPr>
        <p:blipFill>
          <a:blip r:embed="rId3"/>
          <a:stretch>
            <a:fillRect/>
          </a:stretch>
        </p:blipFill>
        <p:spPr>
          <a:xfrm>
            <a:off x="5357968" y="124691"/>
            <a:ext cx="5463322" cy="6650182"/>
          </a:xfrm>
        </p:spPr>
      </p:pic>
      <p:sp>
        <p:nvSpPr>
          <p:cNvPr id="4" name="Text Placeholder 3">
            <a:extLst>
              <a:ext uri="{FF2B5EF4-FFF2-40B4-BE49-F238E27FC236}">
                <a16:creationId xmlns:a16="http://schemas.microsoft.com/office/drawing/2014/main" id="{5E102178-4E68-4291-BD31-DD1B7F2D9AD6}"/>
              </a:ext>
            </a:extLst>
          </p:cNvPr>
          <p:cNvSpPr>
            <a:spLocks noGrp="1"/>
          </p:cNvSpPr>
          <p:nvPr>
            <p:ph type="body" sz="half" idx="2"/>
          </p:nvPr>
        </p:nvSpPr>
        <p:spPr>
          <a:xfrm>
            <a:off x="457200" y="2103120"/>
            <a:ext cx="3200400" cy="3379124"/>
          </a:xfrm>
        </p:spPr>
        <p:txBody>
          <a:bodyPr>
            <a:normAutofit/>
          </a:bodyPr>
          <a:lstStyle/>
          <a:p>
            <a:pPr marL="285750" indent="-285750">
              <a:buFont typeface="Arial" panose="020B0604020202020204" pitchFamily="34" charset="0"/>
              <a:buChar char="•"/>
            </a:pPr>
            <a:r>
              <a:rPr lang="en-US" sz="2000" dirty="0"/>
              <a:t>Largest non-volcanic earthquake in North America</a:t>
            </a:r>
          </a:p>
          <a:p>
            <a:pPr marL="285750" indent="-285750">
              <a:buFont typeface="Arial" panose="020B0604020202020204" pitchFamily="34" charset="0"/>
              <a:buChar char="•"/>
            </a:pPr>
            <a:r>
              <a:rPr lang="en-US" sz="2000" dirty="0"/>
              <a:t>2 mass-wasting events</a:t>
            </a:r>
          </a:p>
          <a:p>
            <a:pPr marL="742950" lvl="1" indent="-285750">
              <a:buFont typeface="Arial" panose="020B0604020202020204" pitchFamily="34" charset="0"/>
              <a:buChar char="•"/>
            </a:pPr>
            <a:r>
              <a:rPr lang="en-US" sz="2000" dirty="0"/>
              <a:t>90 minute separation of events</a:t>
            </a:r>
          </a:p>
          <a:p>
            <a:pPr marL="285750" indent="-285750">
              <a:buFont typeface="Arial" panose="020B0604020202020204" pitchFamily="34" charset="0"/>
              <a:buChar char="•"/>
            </a:pPr>
            <a:r>
              <a:rPr lang="en-US" sz="2000" dirty="0"/>
              <a:t>~ 1.9 billion cubic feet</a:t>
            </a:r>
          </a:p>
        </p:txBody>
      </p:sp>
    </p:spTree>
    <p:extLst>
      <p:ext uri="{BB962C8B-B14F-4D97-AF65-F5344CB8AC3E}">
        <p14:creationId xmlns:p14="http://schemas.microsoft.com/office/powerpoint/2010/main" val="2564716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1330694"/>
          </a:xfrm>
        </p:spPr>
        <p:txBody>
          <a:bodyPr/>
          <a:lstStyle/>
          <a:p>
            <a:r>
              <a:rPr lang="en-US" dirty="0" smtClean="0"/>
              <a:t>Radar Prediction</a:t>
            </a:r>
            <a:endParaRPr lang="en-US" dirty="0"/>
          </a:p>
        </p:txBody>
      </p:sp>
      <p:pic>
        <p:nvPicPr>
          <p:cNvPr id="5" name="Content Placeholder 4"/>
          <p:cNvPicPr>
            <a:picLocks noGrp="1" noChangeAspect="1"/>
          </p:cNvPicPr>
          <p:nvPr>
            <p:ph idx="1"/>
          </p:nvPr>
        </p:nvPicPr>
        <p:blipFill>
          <a:blip r:embed="rId3"/>
          <a:stretch>
            <a:fillRect/>
          </a:stretch>
        </p:blipFill>
        <p:spPr>
          <a:xfrm>
            <a:off x="4800600" y="1197799"/>
            <a:ext cx="6492875" cy="4325877"/>
          </a:xfrm>
          <a:prstGeom prst="rect">
            <a:avLst/>
          </a:prstGeom>
        </p:spPr>
      </p:pic>
      <p:sp>
        <p:nvSpPr>
          <p:cNvPr id="4" name="Text Placeholder 3"/>
          <p:cNvSpPr>
            <a:spLocks noGrp="1"/>
          </p:cNvSpPr>
          <p:nvPr>
            <p:ph type="body" sz="half" idx="2"/>
          </p:nvPr>
        </p:nvSpPr>
        <p:spPr>
          <a:xfrm>
            <a:off x="457200" y="1925053"/>
            <a:ext cx="3200400" cy="4380151"/>
          </a:xfrm>
        </p:spPr>
        <p:txBody>
          <a:bodyPr>
            <a:normAutofit/>
          </a:bodyPr>
          <a:lstStyle/>
          <a:p>
            <a:pPr marL="285750" indent="-285750">
              <a:buFont typeface="Arial" panose="020B0604020202020204" pitchFamily="34" charset="0"/>
              <a:buChar char="•"/>
            </a:pPr>
            <a:r>
              <a:rPr lang="en-US" sz="2000" dirty="0" smtClean="0"/>
              <a:t>Interferometric Radar</a:t>
            </a:r>
          </a:p>
          <a:p>
            <a:pPr marL="285750" indent="-285750">
              <a:buFont typeface="Arial" panose="020B0604020202020204" pitchFamily="34" charset="0"/>
              <a:buChar char="•"/>
            </a:pPr>
            <a:r>
              <a:rPr lang="en-US" sz="2000" dirty="0" smtClean="0"/>
              <a:t>Detected Movement 5 months before</a:t>
            </a:r>
          </a:p>
          <a:p>
            <a:pPr marL="285750" indent="-285750">
              <a:buFont typeface="Arial" panose="020B0604020202020204" pitchFamily="34" charset="0"/>
              <a:buChar char="•"/>
            </a:pPr>
            <a:r>
              <a:rPr lang="en-US" sz="2000" dirty="0" smtClean="0"/>
              <a:t>Once movement exceeded 2 in / day all employees evacuated</a:t>
            </a:r>
            <a:endParaRPr lang="en-US" sz="2000" dirty="0"/>
          </a:p>
        </p:txBody>
      </p:sp>
    </p:spTree>
    <p:extLst>
      <p:ext uri="{BB962C8B-B14F-4D97-AF65-F5344CB8AC3E}">
        <p14:creationId xmlns:p14="http://schemas.microsoft.com/office/powerpoint/2010/main" val="2291980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2669" y="243379"/>
            <a:ext cx="8618913" cy="5745942"/>
          </a:xfrm>
          <a:prstGeom prst="rect">
            <a:avLst/>
          </a:prstGeom>
        </p:spPr>
      </p:pic>
      <p:sp>
        <p:nvSpPr>
          <p:cNvPr id="3" name="TextBox 2"/>
          <p:cNvSpPr txBox="1"/>
          <p:nvPr/>
        </p:nvSpPr>
        <p:spPr>
          <a:xfrm rot="16200000">
            <a:off x="-932677" y="2454630"/>
            <a:ext cx="3465094" cy="1323439"/>
          </a:xfrm>
          <a:prstGeom prst="rect">
            <a:avLst/>
          </a:prstGeom>
          <a:noFill/>
        </p:spPr>
        <p:txBody>
          <a:bodyPr wrap="square" rtlCol="0">
            <a:spAutoFit/>
          </a:bodyPr>
          <a:lstStyle/>
          <a:p>
            <a:r>
              <a:rPr lang="en-US" sz="8000" b="1" dirty="0" smtClean="0">
                <a:solidFill>
                  <a:srgbClr val="FF0000"/>
                </a:solidFill>
              </a:rPr>
              <a:t>BEFORE</a:t>
            </a:r>
            <a:endParaRPr lang="en-US" b="1" dirty="0">
              <a:solidFill>
                <a:srgbClr val="FF0000"/>
              </a:solidFill>
            </a:endParaRPr>
          </a:p>
        </p:txBody>
      </p:sp>
    </p:spTree>
    <p:extLst>
      <p:ext uri="{BB962C8B-B14F-4D97-AF65-F5344CB8AC3E}">
        <p14:creationId xmlns:p14="http://schemas.microsoft.com/office/powerpoint/2010/main" val="780682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2669" y="243379"/>
            <a:ext cx="8618913" cy="5745942"/>
          </a:xfrm>
          <a:prstGeom prst="rect">
            <a:avLst/>
          </a:prstGeom>
        </p:spPr>
      </p:pic>
      <p:pic>
        <p:nvPicPr>
          <p:cNvPr id="3" name="Picture 2"/>
          <p:cNvPicPr>
            <a:picLocks noChangeAspect="1"/>
          </p:cNvPicPr>
          <p:nvPr/>
        </p:nvPicPr>
        <p:blipFill>
          <a:blip r:embed="rId4"/>
          <a:stretch>
            <a:fillRect/>
          </a:stretch>
        </p:blipFill>
        <p:spPr>
          <a:xfrm>
            <a:off x="1612668" y="243379"/>
            <a:ext cx="8618913" cy="5745942"/>
          </a:xfrm>
          <a:prstGeom prst="rect">
            <a:avLst/>
          </a:prstGeom>
        </p:spPr>
      </p:pic>
      <p:sp>
        <p:nvSpPr>
          <p:cNvPr id="4" name="TextBox 3"/>
          <p:cNvSpPr txBox="1"/>
          <p:nvPr/>
        </p:nvSpPr>
        <p:spPr>
          <a:xfrm rot="16200000">
            <a:off x="-932677" y="2454630"/>
            <a:ext cx="3465094" cy="1323439"/>
          </a:xfrm>
          <a:prstGeom prst="rect">
            <a:avLst/>
          </a:prstGeom>
          <a:noFill/>
        </p:spPr>
        <p:txBody>
          <a:bodyPr wrap="square" rtlCol="0">
            <a:spAutoFit/>
          </a:bodyPr>
          <a:lstStyle/>
          <a:p>
            <a:pPr algn="ctr"/>
            <a:r>
              <a:rPr lang="en-US" sz="8000" b="1" dirty="0" smtClean="0">
                <a:solidFill>
                  <a:srgbClr val="FF0000"/>
                </a:solidFill>
              </a:rPr>
              <a:t>AFTER</a:t>
            </a:r>
            <a:endParaRPr lang="en-US" b="1" dirty="0">
              <a:solidFill>
                <a:srgbClr val="FF0000"/>
              </a:solidFill>
            </a:endParaRPr>
          </a:p>
        </p:txBody>
      </p:sp>
    </p:spTree>
    <p:extLst>
      <p:ext uri="{BB962C8B-B14F-4D97-AF65-F5344CB8AC3E}">
        <p14:creationId xmlns:p14="http://schemas.microsoft.com/office/powerpoint/2010/main" val="1782748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2669" y="243379"/>
            <a:ext cx="8618913" cy="5745942"/>
          </a:xfrm>
          <a:prstGeom prst="rect">
            <a:avLst/>
          </a:prstGeom>
        </p:spPr>
      </p:pic>
      <p:sp>
        <p:nvSpPr>
          <p:cNvPr id="3" name="TextBox 2"/>
          <p:cNvSpPr txBox="1"/>
          <p:nvPr/>
        </p:nvSpPr>
        <p:spPr>
          <a:xfrm rot="16200000">
            <a:off x="-932677" y="2454630"/>
            <a:ext cx="3465094" cy="1323439"/>
          </a:xfrm>
          <a:prstGeom prst="rect">
            <a:avLst/>
          </a:prstGeom>
          <a:noFill/>
        </p:spPr>
        <p:txBody>
          <a:bodyPr wrap="square" rtlCol="0">
            <a:spAutoFit/>
          </a:bodyPr>
          <a:lstStyle/>
          <a:p>
            <a:r>
              <a:rPr lang="en-US" sz="8000" b="1" dirty="0" smtClean="0">
                <a:solidFill>
                  <a:srgbClr val="FF0000"/>
                </a:solidFill>
              </a:rPr>
              <a:t>BEFORE</a:t>
            </a:r>
            <a:endParaRPr lang="en-US" b="1" dirty="0">
              <a:solidFill>
                <a:srgbClr val="FF0000"/>
              </a:solidFill>
            </a:endParaRPr>
          </a:p>
        </p:txBody>
      </p:sp>
      <p:sp>
        <p:nvSpPr>
          <p:cNvPr id="4" name="Oval 3"/>
          <p:cNvSpPr/>
          <p:nvPr/>
        </p:nvSpPr>
        <p:spPr>
          <a:xfrm rot="18763426">
            <a:off x="3901229" y="2133504"/>
            <a:ext cx="3962400" cy="153993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992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262</TotalTime>
  <Words>1654</Words>
  <Application>Microsoft Office PowerPoint</Application>
  <PresentationFormat>Widescreen</PresentationFormat>
  <Paragraphs>202</Paragraphs>
  <Slides>44</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Retrospect</vt:lpstr>
      <vt:lpstr>Bingham Canyon Landslide - 2013</vt:lpstr>
      <vt:lpstr>PowerPoint Presentation</vt:lpstr>
      <vt:lpstr>PowerPoint Presentation</vt:lpstr>
      <vt:lpstr>PowerPoint Presentation</vt:lpstr>
      <vt:lpstr>April 10, 2013</vt:lpstr>
      <vt:lpstr>Radar Prediction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Landslides</vt:lpstr>
      <vt:lpstr>PowerPoint Presentation</vt:lpstr>
      <vt:lpstr>PowerPoint Presentation</vt:lpstr>
      <vt:lpstr>PowerPoint Presentation</vt:lpstr>
      <vt:lpstr>Slope Stability Analysis</vt:lpstr>
      <vt:lpstr>Potential Causes of Failure</vt:lpstr>
      <vt:lpstr>Other Models</vt:lpstr>
      <vt:lpstr>Other Models</vt:lpstr>
      <vt:lpstr>In-Situ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UTEXAS ED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Bingham Canyon Landslide - 2013</dc:title>
  <dc:creator>mckayparkinson@gmail.com</dc:creator>
  <cp:lastModifiedBy>Cameron Mark Lusvardi</cp:lastModifiedBy>
  <cp:revision>21</cp:revision>
  <dcterms:created xsi:type="dcterms:W3CDTF">2018-04-11T03:27:47Z</dcterms:created>
  <dcterms:modified xsi:type="dcterms:W3CDTF">2018-04-12T03:23:11Z</dcterms:modified>
</cp:coreProperties>
</file>